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2"/>
    <p:sldMasterId id="2147483653" r:id="rId3"/>
  </p:sldMasterIdLst>
  <p:notesMasterIdLst>
    <p:notesMasterId r:id="rId37"/>
  </p:notesMasterIdLst>
  <p:sldIdLst>
    <p:sldId id="256" r:id="rId4"/>
    <p:sldId id="261" r:id="rId5"/>
    <p:sldId id="316" r:id="rId6"/>
    <p:sldId id="326" r:id="rId7"/>
    <p:sldId id="342" r:id="rId8"/>
    <p:sldId id="318" r:id="rId9"/>
    <p:sldId id="309" r:id="rId10"/>
    <p:sldId id="306" r:id="rId11"/>
    <p:sldId id="336" r:id="rId12"/>
    <p:sldId id="310" r:id="rId13"/>
    <p:sldId id="324" r:id="rId14"/>
    <p:sldId id="323" r:id="rId15"/>
    <p:sldId id="327" r:id="rId16"/>
    <p:sldId id="328" r:id="rId17"/>
    <p:sldId id="334" r:id="rId18"/>
    <p:sldId id="335" r:id="rId19"/>
    <p:sldId id="269" r:id="rId20"/>
    <p:sldId id="339" r:id="rId21"/>
    <p:sldId id="333" r:id="rId22"/>
    <p:sldId id="270" r:id="rId23"/>
    <p:sldId id="341" r:id="rId24"/>
    <p:sldId id="337" r:id="rId25"/>
    <p:sldId id="345" r:id="rId26"/>
    <p:sldId id="347" r:id="rId27"/>
    <p:sldId id="351" r:id="rId28"/>
    <p:sldId id="349" r:id="rId29"/>
    <p:sldId id="350" r:id="rId30"/>
    <p:sldId id="338" r:id="rId31"/>
    <p:sldId id="272" r:id="rId32"/>
    <p:sldId id="344" r:id="rId33"/>
    <p:sldId id="348" r:id="rId34"/>
    <p:sldId id="343" r:id="rId35"/>
    <p:sldId id="262" r:id="rId36"/>
  </p:sldIdLst>
  <p:sldSz cx="9144000" cy="5143500" type="screen16x9"/>
  <p:notesSz cx="6858000" cy="9144000"/>
  <p:embeddedFontLst>
    <p:embeddedFont>
      <p:font typeface="더페이스샵 잉크립퀴드체" panose="03050503000000000000" pitchFamily="66" charset="-127"/>
      <p:regular r:id="rId38"/>
    </p:embeddedFont>
    <p:embeddedFont>
      <p:font typeface="맑은 고딕" panose="020B0503020000020004" pitchFamily="50" charset="-127"/>
      <p:regular r:id="rId39"/>
      <p:bold r:id="rId40"/>
    </p:embeddedFont>
    <p:embeddedFont>
      <p:font typeface="배달의민족 한나체 Air" panose="020B0600000101010101" pitchFamily="50" charset="-127"/>
      <p:regular r:id="rId41"/>
    </p:embeddedFont>
    <p:embeddedFont>
      <p:font typeface="에스코어 드림 3 Light" panose="020B0303030302020204" pitchFamily="34" charset="-127"/>
      <p:regular r:id="rId42"/>
    </p:embeddedFont>
    <p:embeddedFont>
      <p:font typeface="에스코어 드림 4 Regular" panose="020B0503030302020204" pitchFamily="34" charset="-127"/>
      <p:regular r:id="rId43"/>
    </p:embeddedFont>
    <p:embeddedFont>
      <p:font typeface="에스코어 드림 5 Medium" panose="020B0503030302020204" pitchFamily="34" charset="-127"/>
      <p:regular r:id="rId44"/>
    </p:embeddedFont>
    <p:embeddedFont>
      <p:font typeface="에스코어 드림 6 Bold" panose="020B0703030302020204" pitchFamily="34" charset="-127"/>
      <p:bold r:id="rId45"/>
    </p:embeddedFont>
    <p:embeddedFont>
      <p:font typeface="에스코어 드림 7 ExtraBold" panose="020B0803030302020204" pitchFamily="34" charset="-127"/>
      <p:bold r:id="rId46"/>
    </p:embeddedFont>
    <p:embeddedFont>
      <p:font typeface="에스코어 드림 9 Black" panose="020B0A03030302020204" pitchFamily="34" charset="-127"/>
      <p:bold r:id="rId4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340AB11-79DC-4642-B418-63278BE0F215}">
          <p14:sldIdLst>
            <p14:sldId id="256"/>
            <p14:sldId id="261"/>
            <p14:sldId id="316"/>
            <p14:sldId id="326"/>
            <p14:sldId id="342"/>
            <p14:sldId id="318"/>
            <p14:sldId id="309"/>
            <p14:sldId id="306"/>
            <p14:sldId id="336"/>
            <p14:sldId id="310"/>
            <p14:sldId id="324"/>
            <p14:sldId id="323"/>
            <p14:sldId id="327"/>
            <p14:sldId id="328"/>
            <p14:sldId id="334"/>
            <p14:sldId id="335"/>
            <p14:sldId id="269"/>
            <p14:sldId id="339"/>
            <p14:sldId id="333"/>
            <p14:sldId id="270"/>
            <p14:sldId id="341"/>
            <p14:sldId id="337"/>
            <p14:sldId id="345"/>
            <p14:sldId id="347"/>
            <p14:sldId id="351"/>
            <p14:sldId id="349"/>
            <p14:sldId id="350"/>
            <p14:sldId id="338"/>
            <p14:sldId id="272"/>
            <p14:sldId id="344"/>
            <p14:sldId id="348"/>
            <p14:sldId id="343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39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A40D"/>
    <a:srgbClr val="32AEB8"/>
    <a:srgbClr val="FFFFFF"/>
    <a:srgbClr val="FAC51D"/>
    <a:srgbClr val="404040"/>
    <a:srgbClr val="ED5564"/>
    <a:srgbClr val="DA44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88" autoAdjust="0"/>
    <p:restoredTop sz="73868" autoAdjust="0"/>
  </p:normalViewPr>
  <p:slideViewPr>
    <p:cSldViewPr>
      <p:cViewPr varScale="1">
        <p:scale>
          <a:sx n="111" d="100"/>
          <a:sy n="111" d="100"/>
        </p:scale>
        <p:origin x="1278" y="108"/>
      </p:cViewPr>
      <p:guideLst>
        <p:guide orient="horz" pos="139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2.fntdata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6.fntdata"/><Relationship Id="rId48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7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mp>
</file>

<file path=ppt/media/image22.tmp>
</file>

<file path=ppt/media/image23.png>
</file>

<file path=ppt/media/image24.tmp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jpg>
</file>

<file path=ppt/media/image38.jpeg>
</file>

<file path=ppt/media/image39.png>
</file>

<file path=ppt/media/image4.png>
</file>

<file path=ppt/media/image40.jpeg>
</file>

<file path=ppt/media/image41.jpeg>
</file>

<file path=ppt/media/image42.jpeg>
</file>

<file path=ppt/media/image43.png>
</file>

<file path=ppt/media/image44.png>
</file>

<file path=ppt/media/image45.png>
</file>

<file path=ppt/media/image46.jpeg>
</file>

<file path=ppt/media/image47.jpeg>
</file>

<file path=ppt/media/image48.png>
</file>

<file path=ppt/media/image49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8C685-C22E-42F3-8BAB-2D1AE8ACB4C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4DD57A-81D5-4B54-B3BD-EB55C938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5594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digitalchosun.dizzo.com/site/data/html_dir/2019/12/17/2019121780035.html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enewstoday.co.kr/news/articleView.html?idxno=1355658" TargetMode="Externa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digitalchosun.dizzo.com/site/data/html_dir/2019/12/17/2019121780035.html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enewstoday.co.kr/news/articleView.html?idxno=1355658" TargetMode="Externa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digitalchosun.dizzo.com/site/data/html_dir/2019/12/17/2019121780035.html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enewstoday.co.kr/news/articleView.html?idxno=1355658" TargetMode="Externa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digitalchosun.dizzo.com/site/data/html_dir/2019/12/17/2019121780035.html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enewstoday.co.kr/news/articleView.html?idxno=1355658" TargetMode="Externa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tainsight.com/resources/blog/ota-data-when-less-can-sometimes-be-more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tlnews.com/article/travel_report/7992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301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모델 학습을 위해 직접 만든 질문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응답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데이터셋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관광지 주소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주차 정보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연락처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입장료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이용 시간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소요 시간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 기반 추천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위치 기반 추천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유모차 대여 가능 여부로 코드를 나누어 사용자의 관점에서 질문을 직접 작성하여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800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 이상의 질문을 만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듦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그에 대응하는 응답 데이터는 텍스트 요약 형태로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관광지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’+’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키워드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형식으로 만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듦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7066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다시 도내 관광지들의 이름과 결합시켜 총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38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 개의 질문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응답 데이터가 생성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639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이렇게 만들어진 데이터셋들은 모두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토큰화하고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형태소를 분석하여 질문자의 질문을 인식할 수 있도록 단어 사전을 만들어 전처리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6744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트랜스포머는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2017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년에 구글이 발표한 신경망 모델로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RNN(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순환신경망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가장 발전된 형태의 아키텍처인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Seq2Seq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기반으로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Attention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신경망으로만 이루어져 있다는 것이 특징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셀프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어텐션만을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사용하면서 생기는 장점은 레이어당 전체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연산량이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줄어들고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병렬화가 가능한 연산이 늘어나며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긴 텍스트도 잘 학습하게 된다는 것입니다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학습 속도가 빨라서 이런 단기 프로젝트에 적합했다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pPr fontAlgn="base"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에서는 동일한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 반복되는 형태인데 본 프로젝트는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 반복했다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두 개의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구성된다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multi-head self-attention mechanism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이고 두 번째는 간단한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point-wise fc-layer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결과에 대해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값을 더하고 그 값을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 값이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으로 나오게 된다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Decoder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마찬가지로 동일한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 반복된다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총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구성되어 있는데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개는 기존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동일한 것이며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나머지 하나는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대해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multi-head attention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계산하는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추가되었다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단어를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Q, K, V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변환한 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단어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다른 단어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행렬곱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계산한다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활성화 함수인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SoftMax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집중할 단어를 선택한 후 단어의 원래 정보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Attention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정보를 합친다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MatMul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단어가 아닌 문장 전체를 한 번에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입력받은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후 인코더에서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디코더로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Attention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을 주지 않고 자체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Attention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을 수행하는 것이다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0849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텐서보드로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확인한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텐서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그래프의 구조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496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약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만번의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학습을 거쳐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0.***, loss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값은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0.****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9818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이렇게 학습된 모델에 부가 기능을 첨가하기 위해 사용한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앞의 두 가지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활용하여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검색어에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따라 위도와 경도를 추출한 뒤 근처 가까운 관광지를 알려주도록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기상청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오늘 날씨 예보와 오늘 날씨에 따른 관광지 추천을 하는데 활용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텔레그램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봇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사용자 환경을 손쉽게 구축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8576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비전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상품 대표 슬로건은 ‘또 다시 만나요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제주’이며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챗봇의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특성을 활용하여 관광 정보 접근을 용이하게 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모든 여행객들의 정보 격차를 해소함으로써 제주도를 재방문하는 여행객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(Repeater)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비율 확대를 추구할 것을 의미함</a:t>
            </a:r>
          </a:p>
          <a:p>
            <a:pPr fontAlgn="base"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추가 개발 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관광지 문의부터 관광 상품 예약까지 손쉽게 하는 매끄러운 여행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(Seamless Travel)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목표로 함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9284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그렇게 해서 만들어진 저희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기능들을 소개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총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가지 종류의 질문에 응답할 수 있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사용자가 관광지의 주소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입장 요금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소개 및 정보 관한 질문을 할 때 해당 관광지에 실제로 방문할 의사가 많다고 생각하여 이 세가지에 대한 응답 시 할인 예약을 할 수 있도록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전송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3886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추가 개발을 한다면 여행객으로부터 데이터를 수집해서 여행객 트렌드 파악이 가능하고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인력 없이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24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 운용 가능하며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각종 비용을 절감할 수 있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511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심심이를</a:t>
            </a:r>
            <a:r>
              <a:rPr lang="ko-KR" altLang="en-US" dirty="0"/>
              <a:t> 아시나요</a:t>
            </a:r>
            <a:r>
              <a:rPr lang="en-US" altLang="ko-KR" dirty="0"/>
              <a:t>?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스마트폰 보급이 가속화될 때쯤 한 번쯤은 보셨을 인공지능 대화 엔진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사람 같다는 느낌이 들지 않고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대화가 뚝뚝 끊기는 느낌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비트 코인에 대해 물으니 자살을 유도하고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질문과 응답이 전혀 매칭이 되지 않고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이처럼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나쁜 말 데이터를 학습할 수도 있고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질문의 요점을 파악하지 못하기도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추가적으로 한 가지 주제로 대화를 유지하는 것이 어려운데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이는 인공지능 대화 업계에서 최고라 불리는 애플의 시리도 제대로 구현하지 못한다고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때문에 심심이는 인공지능 개발보다 데이터 수집에만 집중한 것이 약점이라는 평을 받았지만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현재는 꾸준한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딥러닝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개발로 나쁜 말을 제어하고 있고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올해부터 네이버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클로바를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통해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음성대화챗봇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서비스도 시작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dirty="0"/>
          </a:p>
          <a:p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많은 양의 좋은 데이터와 인공지능 기술의 적절한 조화가 중요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baseline="0" dirty="0"/>
              <a:t> </a:t>
            </a:r>
            <a:r>
              <a:rPr lang="ko-KR" altLang="en-US" baseline="0" dirty="0"/>
              <a:t>심심이</a:t>
            </a:r>
            <a:endParaRPr lang="en-US" altLang="ko-KR" dirty="0"/>
          </a:p>
          <a:p>
            <a:r>
              <a:rPr lang="en-US" altLang="ko-KR" dirty="0"/>
              <a:t>2002</a:t>
            </a:r>
            <a:r>
              <a:rPr lang="ko-KR" altLang="en-US" dirty="0"/>
              <a:t>년에 </a:t>
            </a:r>
            <a:r>
              <a:rPr lang="ko-KR" altLang="en-US" dirty="0" err="1"/>
              <a:t>이즈메이커가</a:t>
            </a:r>
            <a:r>
              <a:rPr lang="ko-KR" altLang="en-US" dirty="0"/>
              <a:t> 개발하여 한 때 미국 앱 스토어 </a:t>
            </a:r>
            <a:r>
              <a:rPr lang="en-US" altLang="ko-KR" dirty="0"/>
              <a:t>1</a:t>
            </a:r>
            <a:r>
              <a:rPr lang="ko-KR" altLang="en-US" dirty="0"/>
              <a:t>위를 기록한 인공지능 </a:t>
            </a:r>
            <a:r>
              <a:rPr lang="ko-KR" altLang="en-US" dirty="0" err="1"/>
              <a:t>챗봇</a:t>
            </a:r>
            <a:r>
              <a:rPr lang="ko-KR" altLang="en-US" baseline="0" dirty="0"/>
              <a:t> 앱</a:t>
            </a:r>
            <a:r>
              <a:rPr lang="en-US" altLang="ko-KR" dirty="0"/>
              <a:t>.</a:t>
            </a:r>
            <a:r>
              <a:rPr lang="en-US" altLang="ko-KR" baseline="0" dirty="0"/>
              <a:t> </a:t>
            </a:r>
            <a:r>
              <a:rPr lang="ko-KR" altLang="en-US" baseline="0" dirty="0" err="1"/>
              <a:t>비트코인에</a:t>
            </a:r>
            <a:r>
              <a:rPr lang="ko-KR" altLang="en-US" baseline="0" dirty="0"/>
              <a:t> 대해 물으니 자살을 유도</a:t>
            </a:r>
            <a:r>
              <a:rPr lang="en-US" altLang="ko-KR" baseline="0" dirty="0"/>
              <a:t>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년부터 글로벌 서비스로 발돋움하여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기준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 언어에서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누적사용자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억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천만 명을 확보했다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altLang="ko-KR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기반으로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딥러닝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문장분류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모델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(DSC)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자체 구현하여 나쁜 말을 제어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baseline="0" dirty="0"/>
              <a:t>2020</a:t>
            </a:r>
            <a:r>
              <a:rPr lang="ko-KR" altLang="en-US" baseline="0" dirty="0"/>
              <a:t>년부터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네이버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클로바를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통해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음성대화챗봇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서비스도 시작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9645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추가 개발을 한다면 여행객으로부터 데이터를 수집해서 여행객 트렌드 파악이 가능하고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인력 없이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24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 운용 가능하며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각종 비용을 절감할 수 있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499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즉석에서 시연을 보여드리고 싶지만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서버를 결제할 돈이 없어 동영상으로 대체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1833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개별여행의 증가세로 액티비티 시장도 구입채널은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메타서치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디바이스는 모바일이 주도하게 될 것으로 전망되고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dirty="0">
                <a:hlinkClick r:id="rId3"/>
              </a:rPr>
              <a:t>http://digitalchosun.dizzo.com/site/data/html_dir/2019/12/17/2019121780035.html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https://www.enewstoday.co.kr/news/articleView.html?idxno=1355658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5379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개별여행의 증가세로 액티비티 시장도 구입채널은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메타서치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디바이스는 모바일이 주도하게 될 것으로 전망되고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4718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개별여행의 증가세로 액티비티 시장도 구입채널은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메타서치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디바이스는 모바일이 주도하게 될 것으로 전망되고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dirty="0">
                <a:hlinkClick r:id="rId3"/>
              </a:rPr>
              <a:t>http://digitalchosun.dizzo.com/site/data/html_dir/2019/12/17/2019121780035.html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https://www.enewstoday.co.kr/news/articleView.html?idxno=1355658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0153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개별여행의 증가세로 액티비티 시장도 구입채널은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메타서치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디바이스는 모바일이 주도하게 될 것으로 전망되고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dirty="0">
                <a:hlinkClick r:id="rId3"/>
              </a:rPr>
              <a:t>http://digitalchosun.dizzo.com/site/data/html_dir/2019/12/17/2019121780035.html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https://www.enewstoday.co.kr/news/articleView.html?idxno=1355658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24371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개별여행의 증가세로 액티비티 시장도 구입채널은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메타서치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디바이스는 모바일이 주도하게 될 것으로 전망되고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dirty="0">
                <a:hlinkClick r:id="rId3"/>
              </a:rPr>
              <a:t>http://digitalchosun.dizzo.com/site/data/html_dir/2019/12/17/2019121780035.html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https://www.enewstoday.co.kr/news/articleView.html?idxno=1355658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1914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랜드사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홀세일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Contracted OTAs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work on a direct net merchant or commissionable basis with hotels or chains, and they usually reflect a hotel’s best available rate (BAR) in their pricing.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Typically, parity problems are technical, and can arise from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outdated data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fed into external systems, tax miscalculations or other technical inconsistencies.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it’s not a technical issue, it could be due to a contracted OTA’s market manager approaching a property-level manager of a chain hotel or franchise to persuade them to reduce their rates as part of a promotion designed to fuel business.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then input into their channel manager tool, which feeds the OTA - but those prices don’t feed through to the group’s central pricing system, causing disparity between the Brand.com price and the OTA.</a:t>
            </a: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Non-contracted OTAs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have no contractual obligations to hotels. Rather, their relationship is with a wholesaler or travel agent, who provides them inventory directly with an opportunity to sell rooms at prices marked up at the non-contracted OTA’s sole discretion.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Problems arose - and still arise - when wholesalers started to sell to those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who“unbundle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 rooms that had been intended for discounted packages or tours.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275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6604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774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내국인의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인당 제주여행 지출 경비는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2018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5825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원에서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9%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감소한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46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9039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원으로 확인됐다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전체 여행객의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96.3%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차지하는 개별여행객의 전년 대비 숙박비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(95,508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 →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79,310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차량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임대비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(42,268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 →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36,148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항공료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(125,467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 →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113,875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등이 감소한 것에 영향을 받은 것으로 분석했다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marR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hlinkClick r:id="rId3"/>
              </a:rPr>
              <a:t>http://www.ttlnews.com/article/travel_report/7992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69293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추가 정보 제공</a:t>
            </a:r>
            <a:r>
              <a:rPr lang="en-US" altLang="ko-KR" dirty="0"/>
              <a:t>: </a:t>
            </a:r>
            <a:r>
              <a:rPr lang="ko-KR" altLang="en-US" baseline="0" dirty="0"/>
              <a:t>축제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숙박</a:t>
            </a:r>
            <a:r>
              <a:rPr lang="en-US" altLang="ko-KR" baseline="0" dirty="0"/>
              <a:t>, </a:t>
            </a:r>
            <a:r>
              <a:rPr lang="ko-KR" altLang="en-US" baseline="0" dirty="0"/>
              <a:t>맛집</a:t>
            </a:r>
            <a:r>
              <a:rPr lang="en-US" altLang="ko-KR" baseline="0" dirty="0"/>
              <a:t>, </a:t>
            </a:r>
            <a:r>
              <a:rPr lang="ko-KR" altLang="en-US" baseline="0" dirty="0"/>
              <a:t>버스</a:t>
            </a:r>
            <a:r>
              <a:rPr lang="en-US" altLang="ko-KR" baseline="0" dirty="0"/>
              <a:t>(</a:t>
            </a:r>
            <a:r>
              <a:rPr lang="ko-KR" altLang="en-US" baseline="0" dirty="0"/>
              <a:t>맛집의 경우 </a:t>
            </a:r>
            <a:r>
              <a:rPr lang="ko-KR" altLang="en-US" baseline="0" dirty="0" err="1"/>
              <a:t>인스타그램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크롤링을</a:t>
            </a:r>
            <a:r>
              <a:rPr lang="ko-KR" altLang="en-US" baseline="0" dirty="0"/>
              <a:t> 통한 추천</a:t>
            </a:r>
            <a:r>
              <a:rPr lang="en-US" altLang="ko-KR" baseline="0" dirty="0"/>
              <a:t>?)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카카오톡</a:t>
            </a:r>
            <a:r>
              <a:rPr lang="en-US" altLang="ko-KR" dirty="0"/>
              <a:t>, </a:t>
            </a:r>
            <a:r>
              <a:rPr lang="ko-KR" altLang="en-US" dirty="0"/>
              <a:t>페이스북 메시지 채널 오픈</a:t>
            </a:r>
            <a:endParaRPr lang="en-US" altLang="ko-KR" dirty="0"/>
          </a:p>
          <a:p>
            <a:r>
              <a:rPr lang="ko-KR" altLang="en-US" dirty="0"/>
              <a:t>카카오톡 내 결제 시스템 도입</a:t>
            </a:r>
            <a:r>
              <a:rPr lang="en-US" altLang="ko-KR" baseline="0" dirty="0"/>
              <a:t> – </a:t>
            </a:r>
            <a:r>
              <a:rPr lang="ko-KR" altLang="en-US" baseline="0" dirty="0"/>
              <a:t>대화형 인터페이스를 통한 전자상거래</a:t>
            </a:r>
            <a:endParaRPr lang="en-US" altLang="ko-KR" baseline="0" dirty="0"/>
          </a:p>
          <a:p>
            <a:r>
              <a:rPr lang="ko-KR" altLang="en-US" dirty="0"/>
              <a:t>여행 일정 제안</a:t>
            </a:r>
            <a:endParaRPr lang="en-US" altLang="ko-KR" dirty="0"/>
          </a:p>
          <a:p>
            <a:r>
              <a:rPr lang="ko-KR" altLang="en-US" dirty="0"/>
              <a:t>위치 기반 기능 확립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64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요즘 제주도가 많이 조용해졌지만 제주도는 여전히 한국인이 가장 사랑하는 우리나라 대표 관광지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하지만 저희가 알기로는 도내 관광지를 통합 관리하는 곳이 없었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도내에 오프라인 관광안내센터가 여러 군데 있지만 제주시청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서귀포시청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관광진흥과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제주관광공사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제주관광협회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한국관광공사 등 담당부서가 상이하여 관광지 데이터 통합관리가 이루어지지 않고 있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코로나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사태로 축제가 취소되고 운영이 중단되는 관광지들이 있지만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종합적인 안내가 부족해 도민과 관광객에게 혼선을 주고 있다고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sz="12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ko-KR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*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ko-KR" altLang="en-US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도내에 오프라인 관광안내센터가 여러 군데 있지만 제주시청</a:t>
            </a:r>
            <a:r>
              <a:rPr lang="en-US" altLang="ko-KR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서귀포시청 관광진흥과</a:t>
            </a:r>
            <a:r>
              <a:rPr lang="en-US" altLang="ko-KR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제주관광공사</a:t>
            </a:r>
            <a:r>
              <a:rPr lang="en-US" altLang="ko-KR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제주관광협회</a:t>
            </a:r>
            <a:r>
              <a:rPr lang="en-US" altLang="ko-KR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한국관광공사 등 담당부서가 상이하여 관광지 데이터의 통합 관리가 안되고 있음</a:t>
            </a:r>
            <a:endParaRPr lang="en-US" altLang="ko-KR" sz="12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631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도내에 관광지 정보 문의 관련 자동화 서비스가 없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제주관광공사가 운영하는 제주관광정보센터에서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카카오톡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채널을 통해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1:1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질문이 가능하나 상담 인력에 의존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이런 점을 착안하여 제주도 관광지 정보 상담 업무를 자동화하는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9160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대화를 의미하는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Chatter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로봇의 합성어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2759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사람이 사용하는 언어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 자연어를 이해하여 문장에서 의도와 핵심 키워드를 파악해야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사용자가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오늘 날씨 어때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?”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라고 묻는다면 오늘이 며칠인지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위치가 어디인지 파악해야 하는데 추가 정보를 구하는 과정을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Slot Filling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보통 특정 목적으로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또는 기업의 고객에게 특화된 서비스를 구축하기 위해서 고객이 필요로 하는 분야의 정보를 파악해 질문을 답변을 세팅해야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영어에서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비즈니스 영어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생활 영어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나뉘어 있듯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모든 것을 학습할 수 없어 필요한 상황에 맞는 문장만 배우는 것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대화 모델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이렇게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챗봇에게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필요한 특성은 사실 이보다 더 많습니다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9095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타입입니다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크게 검색 모델과 생성 모델로 나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한국 기업이 사용해온 대부분의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특정 주제를 다루는 검색 모델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 미리 만들어진 답변 중 답을 고르는 시나리오 타입의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이었음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사실상 메뉴를 채팅 형태로 도식화한 것이라 정해진 주제 말고는 대화가 불가능했지만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점점 인공지능을 활용한 생성 모델로 진화하고 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생성 모델은 대화 상대가 이런 질문을 했을 때는 이런 식의 답변을 하는 것이 최선이다라는 판단을 내려 답변을 생성합니다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정확도를 높이기 위해서는 엄청난 양의 데이터가 필요합니다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모델은 이 두가지를 섞은 형태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*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검색 모델</a:t>
            </a:r>
            <a:r>
              <a:rPr lang="en-US" altLang="ko-KR" dirty="0"/>
              <a:t>:</a:t>
            </a:r>
            <a:r>
              <a:rPr lang="ko-KR" altLang="en-US" dirty="0"/>
              <a:t> 유저의 질문 내용과 대화의 문맥에서 의도를 파악하고 적절한 응답을 고르는 </a:t>
            </a:r>
            <a:r>
              <a:rPr lang="en-US" altLang="ko-KR" dirty="0"/>
              <a:t>‘</a:t>
            </a:r>
            <a:r>
              <a:rPr lang="ko-KR" altLang="en-US" dirty="0"/>
              <a:t>검색하는 방식</a:t>
            </a:r>
            <a:r>
              <a:rPr lang="en-US" altLang="ko-KR" dirty="0"/>
              <a:t>‘. </a:t>
            </a:r>
            <a:r>
              <a:rPr lang="ko-KR" altLang="en-US" dirty="0"/>
              <a:t>새로운 텍스트를 생성하지 않으며</a:t>
            </a:r>
            <a:r>
              <a:rPr lang="en-US" altLang="ko-KR" dirty="0"/>
              <a:t>, </a:t>
            </a:r>
            <a:r>
              <a:rPr lang="ko-KR" altLang="en-US" dirty="0"/>
              <a:t>미리 만들어진 답변 중 답을</a:t>
            </a:r>
            <a:r>
              <a:rPr lang="ko-KR" altLang="en-US" baseline="0" dirty="0"/>
              <a:t> 고름</a:t>
            </a:r>
            <a:r>
              <a:rPr lang="en-US" altLang="ko-KR" baseline="0" dirty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생성 모델</a:t>
            </a:r>
            <a:r>
              <a:rPr lang="en-US" altLang="ko-KR" baseline="0" dirty="0"/>
              <a:t>: </a:t>
            </a:r>
            <a:r>
              <a:rPr lang="ko-KR" altLang="en-US" baseline="0" dirty="0"/>
              <a:t>대화 상대의 질문 의도를 파악 한다기 보다는</a:t>
            </a:r>
            <a:r>
              <a:rPr lang="en-US" altLang="ko-KR" baseline="0" dirty="0"/>
              <a:t>, </a:t>
            </a:r>
            <a:r>
              <a:rPr lang="ko-KR" altLang="en-US" baseline="0" dirty="0"/>
              <a:t>유저가 이런 질문을 했을 때는 이런 식의 답변을 하는 것이 최선이다라는 판단을 내려 답변을 생성</a:t>
            </a:r>
            <a:r>
              <a:rPr lang="en-US" altLang="ko-KR" baseline="0" dirty="0"/>
              <a:t>. </a:t>
            </a:r>
            <a:r>
              <a:rPr lang="ko-KR" altLang="en-US" baseline="0" dirty="0"/>
              <a:t>만들기 어려우며 엄청난 양의 데이터가 필요하다</a:t>
            </a:r>
            <a:r>
              <a:rPr lang="en-US" altLang="ko-KR" baseline="0" dirty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375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프로젝트를 위해 필요했던 데이터들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딥러닝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활용을 위해 가장 중요한 데이터는 질문과 답변이 세트로 이루어진 텍스트 데이터였으나 결국에는 구하지 못해 직접 생성하고 증폭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altLang="ko-K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둘째로는 관광지 안내를 위한 도내 관광지의 세부 정보가 필요했다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부가 기능으로 특정 관광지 질문 검색 시 할인 티켓 구매 주소를 전송해 주기 위해 관광협회에서 운영하는 제주관광상품 오픈마켓에서 할인 상품들을 크롤링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287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851920" y="1794902"/>
            <a:ext cx="5292080" cy="1080121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r>
              <a:rPr lang="en-US" altLang="ko-KR" dirty="0">
                <a:ea typeface="맑은 고딕" pitchFamily="50" charset="-127"/>
              </a:rPr>
              <a:t>FREE </a:t>
            </a:r>
          </a:p>
          <a:p>
            <a:r>
              <a:rPr lang="en-US" altLang="ko-KR" dirty="0">
                <a:ea typeface="맑은 고딕" pitchFamily="50" charset="-127"/>
              </a:rPr>
              <a:t>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851772" y="2947030"/>
            <a:ext cx="5292080" cy="4888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b="1" dirty="0"/>
              <a:t>INSERT THE TITLE 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b="1" dirty="0"/>
              <a:t>OF YOUR PRESENTATION HERE</a:t>
            </a:r>
            <a:endParaRPr lang="en-US" altLang="ko-KR" dirty="0"/>
          </a:p>
        </p:txBody>
      </p:sp>
      <p:pic>
        <p:nvPicPr>
          <p:cNvPr id="1026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640" y="657349"/>
            <a:ext cx="1765300" cy="391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759754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08" y="1042230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80312" y="1175233"/>
            <a:ext cx="1008112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643269" y="1261134"/>
            <a:ext cx="1654766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137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860032" y="0"/>
            <a:ext cx="36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4896032" y="1311750"/>
            <a:ext cx="180000" cy="25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440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50635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31840" y="181632"/>
            <a:ext cx="601216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131840" y="757696"/>
            <a:ext cx="601216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146470" y="1131590"/>
            <a:ext cx="3059832" cy="40119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8877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11510"/>
            <a:ext cx="6444208" cy="43204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5622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223854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312086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137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44208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444208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986213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86213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9397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291830"/>
            <a:ext cx="87484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3867894"/>
            <a:ext cx="87484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7544" y="339502"/>
            <a:ext cx="3312128" cy="28080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95936" y="339502"/>
            <a:ext cx="468052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9593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619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723645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24261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31069092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571750"/>
            <a:ext cx="9144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2116108" y="843558"/>
            <a:ext cx="4896544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116108" y="0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2116108" y="4948014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16108" y="3049518"/>
            <a:ext cx="4896544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116108" y="3625582"/>
            <a:ext cx="489654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2050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55985" y="1156325"/>
            <a:ext cx="816788" cy="181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572242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14830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3311860" y="737642"/>
            <a:ext cx="2520280" cy="25202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351" y="1139211"/>
            <a:ext cx="819298" cy="181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44208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444208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986213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86213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23746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759754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08" y="1042230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80312" y="1175233"/>
            <a:ext cx="1008112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643269" y="1261134"/>
            <a:ext cx="1654766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0329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40287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021175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484" y="938231"/>
            <a:ext cx="1584176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89484" y="938231"/>
            <a:ext cx="792088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35" y="2931790"/>
            <a:ext cx="945499" cy="209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998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399842"/>
            <a:ext cx="9144000" cy="17436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4043561" y="2859782"/>
            <a:ext cx="1080120" cy="108012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057" y="3010192"/>
            <a:ext cx="351128" cy="77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867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60850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508" y="92609"/>
            <a:ext cx="8856984" cy="49582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32792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65584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98376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2328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4656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984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932113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31590"/>
            <a:ext cx="7230270" cy="367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513480" y="1626257"/>
            <a:ext cx="3465217" cy="25626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467544" y="3363838"/>
            <a:ext cx="3024336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605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2" r:id="rId2"/>
    <p:sldLayoutId id="2147483670" r:id="rId3"/>
    <p:sldLayoutId id="2147483652" r:id="rId4"/>
    <p:sldLayoutId id="2147483671" r:id="rId5"/>
    <p:sldLayoutId id="2147483655" r:id="rId6"/>
    <p:sldLayoutId id="2147483662" r:id="rId7"/>
    <p:sldLayoutId id="2147483663" r:id="rId8"/>
    <p:sldLayoutId id="2147483665" r:id="rId9"/>
    <p:sldLayoutId id="2147483666" r:id="rId10"/>
    <p:sldLayoutId id="2147483667" r:id="rId11"/>
    <p:sldLayoutId id="2147483664" r:id="rId12"/>
    <p:sldLayoutId id="2147483668" r:id="rId13"/>
    <p:sldLayoutId id="2147483669" r:id="rId14"/>
    <p:sldLayoutId id="2147483673" r:id="rId15"/>
    <p:sldLayoutId id="2147483656" r:id="rId16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74" r:id="rId2"/>
    <p:sldLayoutId id="2147483676" r:id="rId3"/>
    <p:sldLayoutId id="2147483677" r:id="rId4"/>
    <p:sldLayoutId id="2147483678" r:id="rId5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7.jp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3.xml"/><Relationship Id="rId1" Type="http://schemas.openxmlformats.org/officeDocument/2006/relationships/video" Target="https://www.youtube.com/embed/FyYoKE07LCM" TargetMode="External"/><Relationship Id="rId4" Type="http://schemas.openxmlformats.org/officeDocument/2006/relationships/image" Target="../media/image4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2.tmp"/><Relationship Id="rId4" Type="http://schemas.openxmlformats.org/officeDocument/2006/relationships/image" Target="../media/image21.tm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948264" y="3835219"/>
            <a:ext cx="2051720" cy="752755"/>
          </a:xfrm>
        </p:spPr>
        <p:txBody>
          <a:bodyPr/>
          <a:lstStyle/>
          <a:p>
            <a:pPr algn="r">
              <a:spcBef>
                <a:spcPts val="0"/>
              </a:spcBef>
              <a:defRPr/>
            </a:pPr>
            <a:r>
              <a:rPr lang="ko-KR" altLang="en-US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강영훈 </a:t>
            </a:r>
            <a:r>
              <a:rPr lang="en-US" altLang="ko-KR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김호경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79512" y="483518"/>
            <a:ext cx="4791067" cy="4388111"/>
            <a:chOff x="179512" y="483518"/>
            <a:chExt cx="4791067" cy="4388111"/>
          </a:xfrm>
        </p:grpSpPr>
        <p:sp>
          <p:nvSpPr>
            <p:cNvPr id="2" name="직사각형 1"/>
            <p:cNvSpPr/>
            <p:nvPr/>
          </p:nvSpPr>
          <p:spPr>
            <a:xfrm>
              <a:off x="755576" y="483518"/>
              <a:ext cx="2664296" cy="417646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1996989"/>
              <a:ext cx="4791067" cy="2874640"/>
            </a:xfrm>
            <a:prstGeom prst="rect">
              <a:avLst/>
            </a:prstGeom>
          </p:spPr>
        </p:pic>
      </p:grp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707904" y="699542"/>
            <a:ext cx="5292080" cy="2266949"/>
          </a:xfrm>
        </p:spPr>
        <p:txBody>
          <a:bodyPr/>
          <a:lstStyle/>
          <a:p>
            <a:pPr algn="r"/>
            <a:r>
              <a:rPr lang="ko-KR" altLang="en-US" sz="3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제주도 관광지 정보</a:t>
            </a:r>
            <a:endParaRPr lang="en-US" altLang="ko-KR" sz="36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  <a:p>
            <a:pPr algn="r"/>
            <a:r>
              <a:rPr lang="ko-KR" altLang="en-US" sz="3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상담 업무 자동화 서비스</a:t>
            </a:r>
            <a:endParaRPr lang="en-US" altLang="ko-KR" sz="36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  <a:p>
            <a:pPr algn="r"/>
            <a:r>
              <a:rPr lang="ko-KR" altLang="en-US" sz="3600" dirty="0" err="1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챗봇</a:t>
            </a:r>
            <a:r>
              <a:rPr lang="ko-KR" altLang="en-US" sz="3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r>
              <a:rPr lang="en-US" altLang="ko-KR" sz="3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‘</a:t>
            </a:r>
            <a:r>
              <a:rPr lang="ko-KR" altLang="en-US" sz="3600" dirty="0" err="1">
                <a:solidFill>
                  <a:srgbClr val="FAC51D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또시</a:t>
            </a:r>
            <a:r>
              <a:rPr lang="en-US" altLang="ko-KR" sz="3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’</a:t>
            </a:r>
          </a:p>
        </p:txBody>
      </p:sp>
      <p:sp>
        <p:nvSpPr>
          <p:cNvPr id="7" name="타원 6"/>
          <p:cNvSpPr/>
          <p:nvPr/>
        </p:nvSpPr>
        <p:spPr>
          <a:xfrm rot="19560630">
            <a:off x="135874" y="183144"/>
            <a:ext cx="864200" cy="86420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3608" y="67460"/>
            <a:ext cx="26820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제주 </a:t>
            </a:r>
            <a:r>
              <a:rPr lang="ko-KR" altLang="en-US" sz="1400" dirty="0" err="1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공공데이터</a:t>
            </a:r>
            <a:r>
              <a:rPr lang="ko-KR" altLang="en-US" sz="14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 활용 창업경진대회</a:t>
            </a:r>
            <a:endParaRPr lang="en-US" altLang="ko-KR" sz="14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  <a:p>
            <a:r>
              <a:rPr lang="ko-KR" altLang="en-US" sz="10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 서비스 개발 부문</a:t>
            </a:r>
            <a:endParaRPr lang="ko-KR" altLang="en-US" sz="9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21040602">
            <a:off x="6896185" y="3646697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u="sng" dirty="0" err="1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또시</a:t>
            </a:r>
            <a:r>
              <a:rPr lang="ko-KR" altLang="en-US" u="sng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팀</a:t>
            </a:r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363894" y="1715733"/>
            <a:ext cx="1152000" cy="1152000"/>
            <a:chOff x="3563888" y="1923678"/>
            <a:chExt cx="900000" cy="900000"/>
          </a:xfrm>
        </p:grpSpPr>
        <p:sp>
          <p:nvSpPr>
            <p:cNvPr id="4" name="Rectangle 3"/>
            <p:cNvSpPr/>
            <p:nvPr/>
          </p:nvSpPr>
          <p:spPr>
            <a:xfrm>
              <a:off x="3563888" y="1923678"/>
              <a:ext cx="900000" cy="90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5" name="Right Triangle 4"/>
            <p:cNvSpPr/>
            <p:nvPr/>
          </p:nvSpPr>
          <p:spPr>
            <a:xfrm rot="16200000">
              <a:off x="3731757" y="2089433"/>
              <a:ext cx="648000" cy="64800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 rot="5400000">
            <a:off x="4644136" y="1715733"/>
            <a:ext cx="1152000" cy="1152000"/>
            <a:chOff x="3563888" y="1923678"/>
            <a:chExt cx="900000" cy="900000"/>
          </a:xfrm>
        </p:grpSpPr>
        <p:sp>
          <p:nvSpPr>
            <p:cNvPr id="9" name="Rectangle 8"/>
            <p:cNvSpPr/>
            <p:nvPr/>
          </p:nvSpPr>
          <p:spPr>
            <a:xfrm>
              <a:off x="3563888" y="1923678"/>
              <a:ext cx="900000" cy="90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0" name="Right Triangle 9"/>
            <p:cNvSpPr/>
            <p:nvPr/>
          </p:nvSpPr>
          <p:spPr>
            <a:xfrm rot="16200000">
              <a:off x="3731757" y="2089433"/>
              <a:ext cx="648000" cy="64800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 rot="10800000">
            <a:off x="4644136" y="2980022"/>
            <a:ext cx="1152000" cy="1152000"/>
            <a:chOff x="3563888" y="1923678"/>
            <a:chExt cx="900000" cy="900000"/>
          </a:xfrm>
        </p:grpSpPr>
        <p:sp>
          <p:nvSpPr>
            <p:cNvPr id="12" name="Rectangle 11"/>
            <p:cNvSpPr/>
            <p:nvPr/>
          </p:nvSpPr>
          <p:spPr>
            <a:xfrm>
              <a:off x="3563888" y="1923678"/>
              <a:ext cx="900000" cy="90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3" name="Right Triangle 12"/>
            <p:cNvSpPr/>
            <p:nvPr/>
          </p:nvSpPr>
          <p:spPr>
            <a:xfrm rot="16200000">
              <a:off x="3731757" y="2089433"/>
              <a:ext cx="648000" cy="64800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 rot="16200000">
            <a:off x="3363895" y="2980022"/>
            <a:ext cx="1152000" cy="1152000"/>
            <a:chOff x="3563888" y="1923678"/>
            <a:chExt cx="900000" cy="900000"/>
          </a:xfrm>
        </p:grpSpPr>
        <p:sp>
          <p:nvSpPr>
            <p:cNvPr id="15" name="Rectangle 14"/>
            <p:cNvSpPr/>
            <p:nvPr/>
          </p:nvSpPr>
          <p:spPr>
            <a:xfrm>
              <a:off x="3563888" y="1923678"/>
              <a:ext cx="900000" cy="90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6" name="Right Triangle 15"/>
            <p:cNvSpPr/>
            <p:nvPr/>
          </p:nvSpPr>
          <p:spPr>
            <a:xfrm rot="16200000">
              <a:off x="3731757" y="2089433"/>
              <a:ext cx="648000" cy="64800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3917049" y="2348750"/>
            <a:ext cx="515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1</a:t>
            </a:r>
            <a:endParaRPr lang="ko-KR" altLang="en-US" sz="2000" b="1" dirty="0">
              <a:solidFill>
                <a:schemeClr val="accent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33299" y="2346544"/>
            <a:ext cx="402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3</a:t>
            </a:r>
            <a:endParaRPr lang="ko-KR" altLang="en-US" sz="2000" b="1" dirty="0">
              <a:solidFill>
                <a:schemeClr val="accent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14665" y="3100640"/>
            <a:ext cx="460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2</a:t>
            </a:r>
            <a:endParaRPr lang="ko-KR" altLang="en-US" sz="2000" b="1" dirty="0">
              <a:solidFill>
                <a:schemeClr val="accent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612432" y="3090372"/>
            <a:ext cx="6446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4</a:t>
            </a:r>
            <a:endParaRPr lang="ko-KR" altLang="en-US" sz="2000" b="1" dirty="0">
              <a:solidFill>
                <a:schemeClr val="accent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542153" y="1778520"/>
            <a:ext cx="2539483" cy="678692"/>
            <a:chOff x="803640" y="3362835"/>
            <a:chExt cx="2059657" cy="678692"/>
          </a:xfrm>
        </p:grpSpPr>
        <p:sp>
          <p:nvSpPr>
            <p:cNvPr id="26" name="TextBox 25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질문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문장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)-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응답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키워드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)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한 쌍의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  <a:p>
              <a:pPr algn="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형식으로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구성된 모델 학습용 데이터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질문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-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답변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(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상담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)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 데이터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542153" y="3578720"/>
            <a:ext cx="2539483" cy="678692"/>
            <a:chOff x="803640" y="3362835"/>
            <a:chExt cx="2059657" cy="678692"/>
          </a:xfrm>
        </p:grpSpPr>
        <p:sp>
          <p:nvSpPr>
            <p:cNvPr id="29" name="TextBox 28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주소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운영시간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위도 및 경도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</a:t>
              </a:r>
            </a:p>
            <a:p>
              <a:pPr algn="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입장 요금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주차 요금 등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도내 관광지 관련 정보 데이터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116170" y="1778520"/>
            <a:ext cx="2539483" cy="863358"/>
            <a:chOff x="803640" y="3362835"/>
            <a:chExt cx="2059657" cy="863358"/>
          </a:xfrm>
        </p:grpSpPr>
        <p:sp>
          <p:nvSpPr>
            <p:cNvPr id="32" name="TextBox 31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제주관광협회에서 운영 중인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제주관광상품 오픈 마켓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‘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탐나오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로 부터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상품 정보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크롤링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도내 관광 상품 데이터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116170" y="3578720"/>
            <a:ext cx="2539483" cy="678692"/>
            <a:chOff x="803640" y="3362835"/>
            <a:chExt cx="2059657" cy="678692"/>
          </a:xfrm>
        </p:grpSpPr>
        <p:sp>
          <p:nvSpPr>
            <p:cNvPr id="35" name="TextBox 34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날씨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위도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경도 등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부가 기능을 위한 데이터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기타 부가 기능을 위한 데이터</a:t>
              </a:r>
            </a:p>
          </p:txBody>
        </p:sp>
      </p:grpSp>
      <p:sp>
        <p:nvSpPr>
          <p:cNvPr id="37" name="Chord 15">
            <a:extLst>
              <a:ext uri="{FF2B5EF4-FFF2-40B4-BE49-F238E27FC236}">
                <a16:creationId xmlns:a16="http://schemas.microsoft.com/office/drawing/2014/main" id="{CD27F52B-3377-4656-95DC-22B25D6F14B8}"/>
              </a:ext>
            </a:extLst>
          </p:cNvPr>
          <p:cNvSpPr/>
          <p:nvPr/>
        </p:nvSpPr>
        <p:spPr>
          <a:xfrm>
            <a:off x="3521039" y="1835953"/>
            <a:ext cx="254880" cy="555707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8" name="Teardrop 6">
            <a:extLst>
              <a:ext uri="{FF2B5EF4-FFF2-40B4-BE49-F238E27FC236}">
                <a16:creationId xmlns:a16="http://schemas.microsoft.com/office/drawing/2014/main" id="{62D835FE-0DB2-49DF-9DE6-D60809D295D0}"/>
              </a:ext>
            </a:extLst>
          </p:cNvPr>
          <p:cNvSpPr/>
          <p:nvPr/>
        </p:nvSpPr>
        <p:spPr>
          <a:xfrm rot="8100000">
            <a:off x="3429016" y="3502692"/>
            <a:ext cx="438927" cy="438928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9" name="Oval 31">
            <a:extLst>
              <a:ext uri="{FF2B5EF4-FFF2-40B4-BE49-F238E27FC236}">
                <a16:creationId xmlns:a16="http://schemas.microsoft.com/office/drawing/2014/main" id="{4291CE6B-839E-468C-AB80-8F4BB22F0EB6}"/>
              </a:ext>
            </a:extLst>
          </p:cNvPr>
          <p:cNvSpPr/>
          <p:nvPr/>
        </p:nvSpPr>
        <p:spPr>
          <a:xfrm>
            <a:off x="5190573" y="3473332"/>
            <a:ext cx="533555" cy="538578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0" name="Block Arc 11">
            <a:extLst>
              <a:ext uri="{FF2B5EF4-FFF2-40B4-BE49-F238E27FC236}">
                <a16:creationId xmlns:a16="http://schemas.microsoft.com/office/drawing/2014/main" id="{FC02C8E9-846F-41B9-AC61-9957A217C369}"/>
              </a:ext>
            </a:extLst>
          </p:cNvPr>
          <p:cNvSpPr/>
          <p:nvPr/>
        </p:nvSpPr>
        <p:spPr>
          <a:xfrm rot="10800000">
            <a:off x="5285011" y="1873724"/>
            <a:ext cx="295101" cy="480166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필요한 데이터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3232274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화면 캡처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84"/>
          <a:stretch/>
        </p:blipFill>
        <p:spPr>
          <a:xfrm>
            <a:off x="467544" y="1413859"/>
            <a:ext cx="4824536" cy="2945173"/>
          </a:xfrm>
          <a:prstGeom prst="rect">
            <a:avLst/>
          </a:prstGeom>
          <a:ln w="19050" cap="sq">
            <a:solidFill>
              <a:srgbClr val="32AEB8"/>
            </a:solidFill>
          </a:ln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데이터 제작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r="25738" b="17871"/>
          <a:stretch/>
        </p:blipFill>
        <p:spPr>
          <a:xfrm>
            <a:off x="6300192" y="1059581"/>
            <a:ext cx="2016224" cy="3653730"/>
          </a:xfrm>
          <a:prstGeom prst="rect">
            <a:avLst/>
          </a:prstGeom>
          <a:ln w="19050">
            <a:solidFill>
              <a:srgbClr val="32AEB8"/>
            </a:solidFill>
          </a:ln>
        </p:spPr>
      </p:pic>
      <p:sp>
        <p:nvSpPr>
          <p:cNvPr id="3" name="곱셈 기호 2"/>
          <p:cNvSpPr/>
          <p:nvPr/>
        </p:nvSpPr>
        <p:spPr>
          <a:xfrm>
            <a:off x="5436096" y="2526405"/>
            <a:ext cx="720080" cy="720080"/>
          </a:xfrm>
          <a:prstGeom prst="mathMultiply">
            <a:avLst/>
          </a:prstGeom>
          <a:solidFill>
            <a:srgbClr val="F2A40D"/>
          </a:solidFill>
          <a:ln>
            <a:solidFill>
              <a:srgbClr val="F2A4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DD4315-0801-4CE2-93A3-9059507A0A57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2092068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데이터 제작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644" y="1082784"/>
            <a:ext cx="6408712" cy="3314289"/>
          </a:xfrm>
          <a:prstGeom prst="rect">
            <a:avLst/>
          </a:prstGeom>
          <a:ln w="19050">
            <a:solidFill>
              <a:srgbClr val="32AEB8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3385207" y="4515966"/>
            <a:ext cx="2373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40404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질문</a:t>
            </a:r>
            <a:r>
              <a:rPr lang="en-US" altLang="ko-KR" sz="1400" dirty="0">
                <a:solidFill>
                  <a:srgbClr val="40404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</a:t>
            </a:r>
            <a:r>
              <a:rPr lang="ko-KR" altLang="en-US" sz="1400" dirty="0">
                <a:solidFill>
                  <a:srgbClr val="40404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응답 세트 </a:t>
            </a:r>
            <a:r>
              <a:rPr lang="en-US" altLang="ko-KR" sz="1400" dirty="0">
                <a:solidFill>
                  <a:srgbClr val="F2A4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380,825</a:t>
            </a:r>
            <a:r>
              <a:rPr lang="ko-KR" altLang="en-US" sz="1400" dirty="0">
                <a:solidFill>
                  <a:srgbClr val="40404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</a:t>
            </a:r>
            <a:endParaRPr lang="en-US" altLang="ko-KR" sz="1400" dirty="0">
              <a:solidFill>
                <a:srgbClr val="40404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D925C1-95AC-481E-8D77-D987F76A0902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4032205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자연어 처리 </a:t>
            </a:r>
            <a:r>
              <a:rPr lang="en-US" altLang="ko-KR" dirty="0">
                <a:ea typeface="에스코어 드림 7 ExtraBold" panose="020B0803030302020204" pitchFamily="34" charset="-127"/>
              </a:rPr>
              <a:t>(NLP)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7033607"/>
              </p:ext>
            </p:extLst>
          </p:nvPr>
        </p:nvGraphicFramePr>
        <p:xfrm>
          <a:off x="3136567" y="1726135"/>
          <a:ext cx="2592288" cy="2108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144">
                  <a:extLst>
                    <a:ext uri="{9D8B030D-6E8A-4147-A177-3AD203B41FA5}">
                      <a16:colId xmlns:a16="http://schemas.microsoft.com/office/drawing/2014/main" val="3884007462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727507141"/>
                    </a:ext>
                  </a:extLst>
                </a:gridCol>
              </a:tblGrid>
              <a:tr h="2934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Tokenizing</a:t>
                      </a:r>
                      <a:r>
                        <a:rPr lang="ko-KR" altLang="en-US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- </a:t>
                      </a:r>
                      <a:r>
                        <a:rPr lang="ko-KR" altLang="en-US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형태소 분석</a:t>
                      </a:r>
                    </a:p>
                  </a:txBody>
                  <a:tcPr marL="83489" marR="83489" marT="41744" marB="41744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400191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</a:t>
                      </a:r>
                      <a:r>
                        <a:rPr lang="ko-KR" altLang="en-US" sz="1400" dirty="0" err="1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믿거나말거나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‘Verb’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913959673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</a:t>
                      </a:r>
                      <a:r>
                        <a:rPr lang="ko-KR" altLang="en-US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박물관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‘Noun’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1958075282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</a:t>
                      </a:r>
                      <a:r>
                        <a:rPr lang="ko-KR" altLang="en-US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보는데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‘Verb’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364962736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</a:t>
                      </a:r>
                      <a:r>
                        <a:rPr lang="ko-KR" altLang="en-US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얼마나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‘Noun’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87486809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</a:t>
                      </a:r>
                      <a:r>
                        <a:rPr lang="ko-KR" altLang="en-US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걸려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‘Verb’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2122401976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‘?’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‘Punctuation’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1007231000"/>
                  </a:ext>
                </a:extLst>
              </a:tr>
            </a:tbl>
          </a:graphicData>
        </a:graphic>
      </p:graphicFrame>
      <p:sp>
        <p:nvSpPr>
          <p:cNvPr id="6" name="아래쪽 화살표 5"/>
          <p:cNvSpPr/>
          <p:nvPr/>
        </p:nvSpPr>
        <p:spPr>
          <a:xfrm rot="16200000">
            <a:off x="5814089" y="2561053"/>
            <a:ext cx="537776" cy="438582"/>
          </a:xfrm>
          <a:prstGeom prst="downArrow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6437100" y="1551131"/>
            <a:ext cx="2239356" cy="2458424"/>
            <a:chOff x="6365092" y="1419622"/>
            <a:chExt cx="2539358" cy="2787774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5092" y="1419622"/>
              <a:ext cx="2539358" cy="2787774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7418548" y="2413662"/>
              <a:ext cx="798892" cy="732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solidFill>
                    <a:srgbClr val="F2A40D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단어사전</a:t>
              </a:r>
              <a:endParaRPr lang="ko-KR" altLang="en-US" dirty="0">
                <a:solidFill>
                  <a:srgbClr val="F2A4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12" name="아래쪽 화살표 11"/>
          <p:cNvSpPr/>
          <p:nvPr/>
        </p:nvSpPr>
        <p:spPr>
          <a:xfrm rot="16200000">
            <a:off x="2513557" y="2561053"/>
            <a:ext cx="537776" cy="438582"/>
          </a:xfrm>
          <a:prstGeom prst="downArrow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64309" y="1528083"/>
            <a:ext cx="2064014" cy="2504520"/>
            <a:chOff x="364309" y="1353290"/>
            <a:chExt cx="2064014" cy="2504520"/>
          </a:xfrm>
        </p:grpSpPr>
        <p:pic>
          <p:nvPicPr>
            <p:cNvPr id="1026" name="Picture 2" descr="http://icons.iconarchive.com/icons/graphicloads/100-flat-2/256/mobile-2-icon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4309" y="2499742"/>
              <a:ext cx="1358068" cy="13580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모서리가 둥근 사각형 설명선 3"/>
            <p:cNvSpPr/>
            <p:nvPr/>
          </p:nvSpPr>
          <p:spPr>
            <a:xfrm>
              <a:off x="592119" y="1353290"/>
              <a:ext cx="1836204" cy="918281"/>
            </a:xfrm>
            <a:prstGeom prst="wedgeRoundRectCallout">
              <a:avLst>
                <a:gd name="adj1" fmla="val -29179"/>
                <a:gd name="adj2" fmla="val 96578"/>
                <a:gd name="adj3" fmla="val 16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더페이스샵 잉크립퀴드체" panose="03050503000000000000" pitchFamily="66" charset="-127"/>
                  <a:ea typeface="더페이스샵 잉크립퀴드체" panose="03050503000000000000" pitchFamily="66" charset="-127"/>
                </a:rPr>
                <a:t>‘</a:t>
              </a:r>
              <a:r>
                <a:rPr lang="ko-KR" altLang="en-US" dirty="0" err="1">
                  <a:solidFill>
                    <a:schemeClr val="bg1"/>
                  </a:solidFill>
                  <a:latin typeface="더페이스샵 잉크립퀴드체" panose="03050503000000000000" pitchFamily="66" charset="-127"/>
                  <a:ea typeface="더페이스샵 잉크립퀴드체" panose="03050503000000000000" pitchFamily="66" charset="-127"/>
                </a:rPr>
                <a:t>믿거나말거나박물관</a:t>
              </a:r>
              <a:r>
                <a:rPr lang="en-US" altLang="ko-KR" dirty="0">
                  <a:solidFill>
                    <a:schemeClr val="bg1"/>
                  </a:solidFill>
                  <a:latin typeface="더페이스샵 잉크립퀴드체" panose="03050503000000000000" pitchFamily="66" charset="-127"/>
                  <a:ea typeface="더페이스샵 잉크립퀴드체" panose="03050503000000000000" pitchFamily="66" charset="-127"/>
                </a:rPr>
                <a:t> </a:t>
              </a:r>
              <a:r>
                <a:rPr lang="ko-KR" altLang="en-US" dirty="0">
                  <a:solidFill>
                    <a:schemeClr val="bg1"/>
                  </a:solidFill>
                  <a:latin typeface="더페이스샵 잉크립퀴드체" panose="03050503000000000000" pitchFamily="66" charset="-127"/>
                  <a:ea typeface="더페이스샵 잉크립퀴드체" panose="03050503000000000000" pitchFamily="66" charset="-127"/>
                </a:rPr>
                <a:t>보는데 얼마나 걸려</a:t>
              </a:r>
              <a:r>
                <a:rPr lang="en-US" altLang="ko-KR" dirty="0">
                  <a:solidFill>
                    <a:schemeClr val="bg1"/>
                  </a:solidFill>
                  <a:latin typeface="더페이스샵 잉크립퀴드체" panose="03050503000000000000" pitchFamily="66" charset="-127"/>
                  <a:ea typeface="더페이스샵 잉크립퀴드체" panose="03050503000000000000" pitchFamily="66" charset="-127"/>
                </a:rPr>
                <a:t>?’</a:t>
              </a:r>
              <a:endParaRPr lang="ko-KR" altLang="en-US" dirty="0"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9201EDA-47B7-49C6-82B1-373B9D2B04EB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1768861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ea typeface="에스코어 드림 7 ExtraBold" panose="020B0803030302020204" pitchFamily="34" charset="-127"/>
              </a:rPr>
              <a:t>딥러닝</a:t>
            </a:r>
            <a:r>
              <a:rPr lang="ko-KR" altLang="en-US" dirty="0">
                <a:ea typeface="에스코어 드림 7 ExtraBold" panose="020B0803030302020204" pitchFamily="34" charset="-127"/>
              </a:rPr>
              <a:t> 모델</a:t>
            </a:r>
            <a:r>
              <a:rPr lang="en-US" altLang="ko-KR" dirty="0">
                <a:ea typeface="에스코어 드림 7 ExtraBold" panose="020B0803030302020204" pitchFamily="34" charset="-127"/>
              </a:rPr>
              <a:t>: Transformer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336" y="1131590"/>
            <a:ext cx="6217328" cy="35798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3F462E-DCD3-4782-8205-FEA5D68FF7E4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17369879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ea typeface="에스코어 드림 7 ExtraBold" panose="020B0803030302020204" pitchFamily="34" charset="-127"/>
              </a:rPr>
              <a:t>딥러닝</a:t>
            </a:r>
            <a:r>
              <a:rPr lang="ko-KR" altLang="en-US" dirty="0">
                <a:ea typeface="에스코어 드림 7 ExtraBold" panose="020B0803030302020204" pitchFamily="34" charset="-127"/>
              </a:rPr>
              <a:t> 모델</a:t>
            </a:r>
            <a:r>
              <a:rPr lang="en-US" altLang="ko-KR" dirty="0">
                <a:ea typeface="에스코어 드림 7 ExtraBold" panose="020B0803030302020204" pitchFamily="34" charset="-127"/>
              </a:rPr>
              <a:t>: Transformer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5125767" y="983654"/>
            <a:ext cx="2902617" cy="3945088"/>
            <a:chOff x="5125767" y="983654"/>
            <a:chExt cx="2902617" cy="3945088"/>
          </a:xfrm>
        </p:grpSpPr>
        <p:sp>
          <p:nvSpPr>
            <p:cNvPr id="9" name="TextBox 8"/>
            <p:cNvSpPr txBox="1"/>
            <p:nvPr/>
          </p:nvSpPr>
          <p:spPr>
            <a:xfrm>
              <a:off x="5931682" y="4651743"/>
              <a:ext cx="12907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rgbClr val="404040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Auxillary</a:t>
              </a:r>
              <a:r>
                <a:rPr lang="en-US" altLang="ko-KR" sz="1200" dirty="0">
                  <a:solidFill>
                    <a:srgbClr val="404040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 Nodes</a:t>
              </a:r>
              <a:endParaRPr lang="ko-KR" altLang="en-US" sz="1200" dirty="0">
                <a:solidFill>
                  <a:srgbClr val="40404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5767" y="983654"/>
              <a:ext cx="2902617" cy="3600000"/>
            </a:xfrm>
            <a:prstGeom prst="rect">
              <a:avLst/>
            </a:prstGeom>
          </p:spPr>
        </p:pic>
      </p:grpSp>
      <p:grpSp>
        <p:nvGrpSpPr>
          <p:cNvPr id="8" name="그룹 7"/>
          <p:cNvGrpSpPr/>
          <p:nvPr/>
        </p:nvGrpSpPr>
        <p:grpSpPr>
          <a:xfrm>
            <a:off x="1043608" y="983654"/>
            <a:ext cx="3167064" cy="3945088"/>
            <a:chOff x="1043608" y="983654"/>
            <a:chExt cx="3167064" cy="3945088"/>
          </a:xfrm>
        </p:grpSpPr>
        <p:sp>
          <p:nvSpPr>
            <p:cNvPr id="10" name="TextBox 9"/>
            <p:cNvSpPr txBox="1"/>
            <p:nvPr/>
          </p:nvSpPr>
          <p:spPr>
            <a:xfrm>
              <a:off x="1981747" y="4651743"/>
              <a:ext cx="10060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404040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Main Graph</a:t>
              </a:r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3608" y="983654"/>
              <a:ext cx="3167064" cy="3600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AA842F4-4C53-4EB2-BDD4-C7B59E06048D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1050995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ea typeface="에스코어 드림 7 ExtraBold" panose="020B0803030302020204" pitchFamily="34" charset="-127"/>
              </a:rPr>
              <a:t>딥러닝</a:t>
            </a:r>
            <a:r>
              <a:rPr lang="ko-KR" altLang="en-US" dirty="0">
                <a:ea typeface="에스코어 드림 7 ExtraBold" panose="020B0803030302020204" pitchFamily="34" charset="-127"/>
              </a:rPr>
              <a:t> 모델</a:t>
            </a:r>
            <a:r>
              <a:rPr lang="en-US" altLang="ko-KR" dirty="0">
                <a:ea typeface="에스코어 드림 7 ExtraBold" panose="020B0803030302020204" pitchFamily="34" charset="-127"/>
              </a:rPr>
              <a:t>: Transformer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202586"/>
            <a:ext cx="6480000" cy="156995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20272" y="1818287"/>
            <a:ext cx="237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40404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Accuracy: 0.7607</a:t>
            </a:r>
            <a:endParaRPr lang="ko-KR" altLang="en-US" sz="1600" dirty="0">
              <a:solidFill>
                <a:srgbClr val="40404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068387"/>
            <a:ext cx="6407992" cy="157058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20272" y="3684403"/>
            <a:ext cx="237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40404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Loss: 0.9846 </a:t>
            </a:r>
            <a:endParaRPr lang="ko-KR" altLang="en-US" sz="1600" dirty="0">
              <a:solidFill>
                <a:srgbClr val="40404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A40FE2-E426-49ED-AE51-C14188993628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3530103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ea typeface="에스코어 드림 7 ExtraBold" panose="020B0803030302020204" pitchFamily="34" charset="-127"/>
              </a:rPr>
              <a:t>API </a:t>
            </a:r>
            <a:r>
              <a:rPr lang="ko-KR" altLang="en-US" dirty="0">
                <a:ea typeface="에스코어 드림 7 ExtraBold" panose="020B0803030302020204" pitchFamily="34" charset="-127"/>
              </a:rPr>
              <a:t>활용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(Application Programming Interface)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51520" y="3350185"/>
            <a:ext cx="1656184" cy="1181664"/>
            <a:chOff x="251520" y="3350185"/>
            <a:chExt cx="1656184" cy="1181664"/>
          </a:xfrm>
        </p:grpSpPr>
        <p:grpSp>
          <p:nvGrpSpPr>
            <p:cNvPr id="12" name="Group 11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13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4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카카오맵</a:t>
                </a:r>
                <a:r>
                  <a:rPr lang="ko-KR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 </a:t>
                </a:r>
                <a:r>
                  <a:rPr lang="en-US" altLang="ko-KR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API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  <p:sp>
            <p:nvSpPr>
              <p:cNvPr id="14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위도</a:t>
                </a:r>
                <a:r>
                  <a:rPr lang="en-US" altLang="ko-KR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·</a:t>
                </a:r>
                <a:r>
                  <a:rPr lang="ko-KR" altLang="en-US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경도 추출</a:t>
                </a:r>
                <a:endParaRPr lang="en-US" sz="1200" b="1" dirty="0">
                  <a:solidFill>
                    <a:schemeClr val="accent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251520" y="3885518"/>
              <a:ext cx="16561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‘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키워드로 장소 검색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장소 키워드를 입력하여 위도와 경도 추출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579609" y="3350185"/>
            <a:ext cx="1656184" cy="1181664"/>
            <a:chOff x="251520" y="3350185"/>
            <a:chExt cx="1656184" cy="1181664"/>
          </a:xfrm>
        </p:grpSpPr>
        <p:grpSp>
          <p:nvGrpSpPr>
            <p:cNvPr id="18" name="Group 17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20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TourAPI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  <p:sp>
            <p:nvSpPr>
              <p:cNvPr id="21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위치 기반 관광지</a:t>
                </a:r>
                <a:endParaRPr lang="en-US" sz="1200" b="1" dirty="0">
                  <a:solidFill>
                    <a:schemeClr val="accent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251520" y="3885518"/>
              <a:ext cx="16561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‘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지역별 관광 정보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위도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·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경도를 이용해 특정 반경 내 관광지 추출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907698" y="3350185"/>
            <a:ext cx="1656184" cy="1181664"/>
            <a:chOff x="251520" y="3350185"/>
            <a:chExt cx="1656184" cy="1181664"/>
          </a:xfrm>
        </p:grpSpPr>
        <p:grpSp>
          <p:nvGrpSpPr>
            <p:cNvPr id="23" name="Group 22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25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기상청 </a:t>
                </a:r>
                <a:r>
                  <a:rPr lang="en-US" altLang="ko-KR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API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  <p:sp>
            <p:nvSpPr>
              <p:cNvPr id="26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오늘 날씨</a:t>
                </a:r>
                <a:endParaRPr lang="en-US" sz="1200" b="1" dirty="0">
                  <a:solidFill>
                    <a:schemeClr val="accent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</p:grpSp>
        <p:sp>
          <p:nvSpPr>
            <p:cNvPr id="24" name="TextBox 23"/>
            <p:cNvSpPr txBox="1"/>
            <p:nvPr/>
          </p:nvSpPr>
          <p:spPr>
            <a:xfrm>
              <a:off x="251520" y="3885518"/>
              <a:ext cx="16561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‘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동네 예보 조회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 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당일 강수 확률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하늘 상태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등 추출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235788" y="3350185"/>
            <a:ext cx="1656184" cy="1181664"/>
            <a:chOff x="251520" y="3350185"/>
            <a:chExt cx="1656184" cy="1181664"/>
          </a:xfrm>
        </p:grpSpPr>
        <p:grpSp>
          <p:nvGrpSpPr>
            <p:cNvPr id="28" name="Group 27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30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Telegram API</a:t>
                </a:r>
              </a:p>
            </p:txBody>
          </p:sp>
          <p:sp>
            <p:nvSpPr>
              <p:cNvPr id="31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사용자 인터페이스</a:t>
                </a:r>
                <a:endParaRPr lang="en-US" sz="1200" b="1" dirty="0">
                  <a:solidFill>
                    <a:schemeClr val="accent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251520" y="3885518"/>
              <a:ext cx="16561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‘Telegram Bot API’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봇 개발을 위한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HTTP</a:t>
              </a: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기반의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Interface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</p:grp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29FD51A2-334B-40FC-803A-39FE4F524BB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solidFill>
            <a:schemeClr val="bg1"/>
          </a:solidFill>
        </p:spPr>
      </p:sp>
      <p:pic>
        <p:nvPicPr>
          <p:cNvPr id="7" name="그림 개체 틀 6"/>
          <p:cNvPicPr>
            <a:picLocks noGrp="1" noChangeAspect="1"/>
          </p:cNvPicPr>
          <p:nvPr>
            <p:ph type="pic" idx="1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86" b="6686"/>
          <a:stretch>
            <a:fillRect/>
          </a:stretch>
        </p:blipFill>
        <p:spPr/>
      </p:pic>
      <p:pic>
        <p:nvPicPr>
          <p:cNvPr id="6" name="그림 개체 틀 5"/>
          <p:cNvPicPr>
            <a:picLocks noGrp="1" noChangeAspect="1"/>
          </p:cNvPicPr>
          <p:nvPr>
            <p:ph type="pic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760" y="1347774"/>
            <a:ext cx="2160240" cy="1872048"/>
          </a:xfrm>
        </p:spPr>
      </p:pic>
      <p:pic>
        <p:nvPicPr>
          <p:cNvPr id="8194" name="Picture 2" descr="SNS] 카카오톡 링크 API 사용하기 ( 카카오톡 링크 버튼 생성하기 - 웹 버튼 ) : 네이버 블로그"/>
          <p:cNvPicPr>
            <a:picLocks noGrp="1" noChangeAspect="1" noChangeArrowheads="1"/>
          </p:cNvPicPr>
          <p:nvPr>
            <p:ph type="pic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1" r="15391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7" r="9488"/>
          <a:stretch/>
        </p:blipFill>
        <p:spPr>
          <a:xfrm>
            <a:off x="2327920" y="1599233"/>
            <a:ext cx="2160240" cy="1548581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3860310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75656" y="1556087"/>
            <a:ext cx="6192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관광지 문의부터 상품 예약까지 </a:t>
            </a:r>
            <a:r>
              <a:rPr lang="ko-KR" altLang="en-US" sz="1600" dirty="0">
                <a:solidFill>
                  <a:srgbClr val="32AEB8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손쉽게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.</a:t>
            </a:r>
          </a:p>
          <a:p>
            <a:pPr algn="ctr"/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모든 여행객들의 </a:t>
            </a:r>
            <a:r>
              <a:rPr lang="ko-KR" altLang="en-US" sz="1600" dirty="0">
                <a:solidFill>
                  <a:srgbClr val="32AEB8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정보 격차를 해소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하여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,</a:t>
            </a:r>
          </a:p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‘</a:t>
            </a:r>
            <a:r>
              <a:rPr lang="ko-KR" altLang="en-US" sz="1600" dirty="0">
                <a:solidFill>
                  <a:srgbClr val="32AEB8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믿을 수 있는 제주 여행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’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을 추구합니다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9592" y="1059582"/>
            <a:ext cx="745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“</a:t>
            </a:r>
            <a:endParaRPr lang="ko-KR" altLang="en-US" sz="96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10800000">
            <a:off x="7452320" y="1290122"/>
            <a:ext cx="745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“</a:t>
            </a:r>
            <a:endParaRPr lang="ko-KR" altLang="en-US" sz="96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53433" y="4141068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>
                <a:solidFill>
                  <a:srgbClr val="FAC51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또시</a:t>
            </a:r>
            <a:endParaRPr lang="ko-KR" altLang="en-US" sz="1400" b="1" dirty="0">
              <a:solidFill>
                <a:srgbClr val="FAC51D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53433" y="4447356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제주관광도우미봇</a:t>
            </a:r>
          </a:p>
        </p:txBody>
      </p:sp>
      <p:sp>
        <p:nvSpPr>
          <p:cNvPr id="1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solidFill>
                  <a:srgbClr val="F2A40D"/>
                </a:solidFill>
                <a:ea typeface="에스코어 드림 7 ExtraBold" panose="020B0803030302020204" pitchFamily="34" charset="-127"/>
              </a:rPr>
              <a:t>또시</a:t>
            </a:r>
            <a:r>
              <a:rPr lang="ko-KR" altLang="en-US" dirty="0">
                <a:ea typeface="에스코어 드림 7 ExtraBold" panose="020B0803030302020204" pitchFamily="34" charset="-127"/>
              </a:rPr>
              <a:t> </a:t>
            </a:r>
            <a:r>
              <a:rPr lang="en-US" altLang="ko-KR" dirty="0">
                <a:ea typeface="에스코어 드림 7 ExtraBold" panose="020B0803030302020204" pitchFamily="34" charset="-127"/>
              </a:rPr>
              <a:t>– </a:t>
            </a:r>
            <a:r>
              <a:rPr lang="ko-KR" altLang="en-US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또</a:t>
            </a:r>
            <a:r>
              <a:rPr lang="ko-KR" altLang="en-US" dirty="0">
                <a:ea typeface="에스코어 드림 7 ExtraBold" panose="020B0803030302020204" pitchFamily="34" charset="-127"/>
              </a:rPr>
              <a:t> </a:t>
            </a:r>
            <a:r>
              <a:rPr lang="ko-KR" altLang="en-US" u="sng" dirty="0">
                <a:solidFill>
                  <a:srgbClr val="F2A40D"/>
                </a:solidFill>
                <a:ea typeface="에스코어 드림 7 ExtraBold" panose="020B0803030302020204" pitchFamily="34" charset="-127"/>
              </a:rPr>
              <a:t>다</a:t>
            </a:r>
            <a:r>
              <a:rPr lang="ko-KR" altLang="en-US" u="sng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시</a:t>
            </a:r>
            <a:r>
              <a:rPr lang="ko-KR" altLang="en-US" dirty="0">
                <a:ea typeface="에스코어 드림 7 ExtraBold" panose="020B0803030302020204" pitchFamily="34" charset="-127"/>
              </a:rPr>
              <a:t> 만나요</a:t>
            </a:r>
            <a:r>
              <a:rPr lang="en-US" altLang="ko-KR" dirty="0">
                <a:ea typeface="에스코어 드림 7 ExtraBold" panose="020B0803030302020204" pitchFamily="34" charset="-127"/>
              </a:rPr>
              <a:t>, </a:t>
            </a:r>
            <a:r>
              <a:rPr lang="ko-KR" altLang="en-US" dirty="0">
                <a:ea typeface="에스코어 드림 7 ExtraBold" panose="020B0803030302020204" pitchFamily="34" charset="-127"/>
              </a:rPr>
              <a:t>제주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3993236" y="2807379"/>
            <a:ext cx="1176578" cy="1176578"/>
            <a:chOff x="-230076" y="781811"/>
            <a:chExt cx="3794133" cy="3794133"/>
          </a:xfrm>
        </p:grpSpPr>
        <p:sp>
          <p:nvSpPr>
            <p:cNvPr id="13" name="타원 12"/>
            <p:cNvSpPr/>
            <p:nvPr/>
          </p:nvSpPr>
          <p:spPr>
            <a:xfrm>
              <a:off x="-230076" y="781811"/>
              <a:ext cx="3794133" cy="3794133"/>
            </a:xfrm>
            <a:prstGeom prst="ellipse">
              <a:avLst/>
            </a:prstGeom>
            <a:solidFill>
              <a:srgbClr val="32A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92179" y="1104066"/>
              <a:ext cx="3149623" cy="3149623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315884" y="65038"/>
            <a:ext cx="828117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소개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3027605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SEAMLESS TRAVEL</a:t>
            </a:r>
            <a:endParaRPr lang="ko-KR" altLang="en-US" dirty="0">
              <a:solidFill>
                <a:srgbClr val="32AEB8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816399" y="3025868"/>
            <a:ext cx="2327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RELIABLE TRAVEL</a:t>
            </a:r>
            <a:endParaRPr lang="ko-KR" altLang="en-US" dirty="0">
              <a:solidFill>
                <a:srgbClr val="32AEB8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D67313-01DF-4C01-910E-89715A5DE642}"/>
              </a:ext>
            </a:extLst>
          </p:cNvPr>
          <p:cNvSpPr txBox="1"/>
          <p:nvPr/>
        </p:nvSpPr>
        <p:spPr>
          <a:xfrm>
            <a:off x="1403648" y="915566"/>
            <a:ext cx="17281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err="1">
                <a:solidFill>
                  <a:srgbClr val="F2A40D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또시</a:t>
            </a:r>
            <a:r>
              <a:rPr lang="ko-KR" altLang="en-US" sz="8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는</a:t>
            </a:r>
            <a:r>
              <a:rPr lang="ko-KR" altLang="en-US" sz="8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제주어로 </a:t>
            </a:r>
            <a:r>
              <a:rPr lang="en-US" altLang="ko-KR" sz="8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‘</a:t>
            </a:r>
            <a:r>
              <a:rPr lang="ko-KR" altLang="en-US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다시</a:t>
            </a:r>
            <a:r>
              <a:rPr lang="en-US" altLang="ko-KR" sz="8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’</a:t>
            </a:r>
            <a:r>
              <a:rPr lang="ko-KR" altLang="en-US" sz="8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를 뜻합니다</a:t>
            </a:r>
          </a:p>
        </p:txBody>
      </p:sp>
    </p:spTree>
    <p:extLst>
      <p:ext uri="{BB962C8B-B14F-4D97-AF65-F5344CB8AC3E}">
        <p14:creationId xmlns:p14="http://schemas.microsoft.com/office/powerpoint/2010/main" val="1577759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타원 11"/>
          <p:cNvSpPr/>
          <p:nvPr/>
        </p:nvSpPr>
        <p:spPr>
          <a:xfrm>
            <a:off x="3586748" y="2073765"/>
            <a:ext cx="1970504" cy="1970504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745339" y="1141452"/>
            <a:ext cx="3410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제주테크노파크</a:t>
            </a:r>
            <a:r>
              <a:rPr lang="en-US" altLang="ko-KR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</a:t>
            </a:r>
            <a:r>
              <a:rPr lang="ko-KR" altLang="en-US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근처 관광지 알려줘</a:t>
            </a:r>
            <a:r>
              <a:rPr lang="en-US" altLang="ko-KR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’</a:t>
            </a:r>
            <a:endParaRPr lang="ko-KR" altLang="en-US" sz="24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98209" y="3844214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함덕해수욕장 어디 있냐</a:t>
            </a:r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’</a:t>
            </a:r>
            <a:endParaRPr lang="ko-KR" altLang="en-US" sz="20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1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ea typeface="에스코어 드림 7 ExtraBold" panose="020B0803030302020204" pitchFamily="34" charset="-127"/>
              </a:rPr>
              <a:t>또시의</a:t>
            </a:r>
            <a:r>
              <a:rPr lang="ko-KR" altLang="en-US" dirty="0">
                <a:ea typeface="에스코어 드림 7 ExtraBold" panose="020B0803030302020204" pitchFamily="34" charset="-127"/>
              </a:rPr>
              <a:t> 기능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44761" y="2549188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석부작박물관 전화번호</a:t>
            </a:r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’</a:t>
            </a:r>
            <a:endParaRPr lang="ko-KR" altLang="en-US" sz="20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75138" y="1740850"/>
            <a:ext cx="2517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 err="1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엉또폭포</a:t>
            </a:r>
            <a:r>
              <a:rPr lang="ko-KR" altLang="en-US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어떤 곳이야</a:t>
            </a:r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0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19672" y="1844497"/>
            <a:ext cx="2520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 err="1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일출랜드</a:t>
            </a:r>
            <a:r>
              <a:rPr lang="ko-KR" altLang="en-US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유모차 대여 가능</a:t>
            </a:r>
            <a:r>
              <a:rPr lang="en-US" altLang="ko-KR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000" dirty="0">
              <a:solidFill>
                <a:srgbClr val="F2A40D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0200" y="3162202"/>
            <a:ext cx="3187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서귀포잠수함 주차장이 있나요</a:t>
            </a:r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</a:t>
            </a:r>
            <a:endParaRPr lang="ko-KR" altLang="en-US" sz="2400" dirty="0">
              <a:solidFill>
                <a:srgbClr val="F2A40D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836245" y="4509227"/>
            <a:ext cx="2470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국립제주박물관</a:t>
            </a:r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</a:t>
            </a:r>
            <a:r>
              <a:rPr lang="ko-KR" altLang="en-US" sz="2400" dirty="0" err="1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입장요금</a:t>
            </a:r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’</a:t>
            </a:r>
            <a:endParaRPr lang="ko-KR" altLang="en-US" sz="2400" dirty="0">
              <a:solidFill>
                <a:srgbClr val="F2A40D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83701" y="3651870"/>
            <a:ext cx="3364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 err="1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믿거나말거나박물관</a:t>
            </a:r>
            <a:r>
              <a:rPr lang="en-US" altLang="ko-KR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</a:t>
            </a:r>
            <a:r>
              <a:rPr lang="ko-KR" altLang="en-US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보는데 얼마나 걸려</a:t>
            </a:r>
            <a:r>
              <a:rPr lang="en-US" altLang="ko-KR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000" dirty="0">
              <a:solidFill>
                <a:srgbClr val="F2A40D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220072" y="4270325"/>
            <a:ext cx="3292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400" dirty="0" err="1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비자림</a:t>
            </a:r>
            <a:r>
              <a:rPr lang="ko-KR" altLang="en-US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</a:t>
            </a:r>
            <a:r>
              <a:rPr lang="ko-KR" altLang="en-US" sz="2400" dirty="0" err="1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몇시부터</a:t>
            </a:r>
            <a:r>
              <a:rPr lang="ko-KR" altLang="en-US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</a:t>
            </a:r>
            <a:r>
              <a:rPr lang="ko-KR" altLang="en-US" sz="2400" dirty="0" err="1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몇시까지</a:t>
            </a:r>
            <a:r>
              <a:rPr lang="ko-KR" altLang="en-US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하나요</a:t>
            </a:r>
            <a:r>
              <a:rPr lang="en-US" altLang="ko-KR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4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664126" y="3005904"/>
            <a:ext cx="1651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오늘 날씨 어때</a:t>
            </a:r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0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08104" y="2375815"/>
            <a:ext cx="3327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날씨가 거지 같은데 어디로 갈까</a:t>
            </a:r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400" dirty="0">
              <a:solidFill>
                <a:srgbClr val="F2A40D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699792" y="3828704"/>
            <a:ext cx="693895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주소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27627">
            <a:off x="3269918" y="3433758"/>
            <a:ext cx="872983" cy="872983"/>
          </a:xfrm>
          <a:prstGeom prst="rect">
            <a:avLst/>
          </a:prstGeom>
        </p:spPr>
      </p:pic>
      <p:sp>
        <p:nvSpPr>
          <p:cNvPr id="30" name="모서리가 둥근 직사각형 29"/>
          <p:cNvSpPr/>
          <p:nvPr/>
        </p:nvSpPr>
        <p:spPr>
          <a:xfrm>
            <a:off x="1478250" y="3197251"/>
            <a:ext cx="1128763" cy="391565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주차시설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2163057" y="2557116"/>
            <a:ext cx="1112799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전화번호</a:t>
            </a:r>
          </a:p>
        </p:txBody>
      </p:sp>
      <p:sp>
        <p:nvSpPr>
          <p:cNvPr id="32" name="모서리가 둥근 직사각형 31"/>
          <p:cNvSpPr/>
          <p:nvPr/>
        </p:nvSpPr>
        <p:spPr>
          <a:xfrm>
            <a:off x="2533474" y="1867178"/>
            <a:ext cx="931822" cy="391565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유모차</a:t>
            </a:r>
          </a:p>
        </p:txBody>
      </p:sp>
      <p:sp>
        <p:nvSpPr>
          <p:cNvPr id="33" name="모서리가 둥근 직사각형 32"/>
          <p:cNvSpPr/>
          <p:nvPr/>
        </p:nvSpPr>
        <p:spPr>
          <a:xfrm>
            <a:off x="6078876" y="1759936"/>
            <a:ext cx="717199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소개</a:t>
            </a:r>
          </a:p>
        </p:txBody>
      </p:sp>
      <p:sp>
        <p:nvSpPr>
          <p:cNvPr id="34" name="모서리가 둥근 직사각형 33"/>
          <p:cNvSpPr/>
          <p:nvPr/>
        </p:nvSpPr>
        <p:spPr>
          <a:xfrm>
            <a:off x="5714044" y="2411587"/>
            <a:ext cx="1700738" cy="391565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날씨 기반 추천</a:t>
            </a:r>
          </a:p>
        </p:txBody>
      </p:sp>
      <p:sp>
        <p:nvSpPr>
          <p:cNvPr id="35" name="모서리가 둥근 직사각형 34"/>
          <p:cNvSpPr/>
          <p:nvPr/>
        </p:nvSpPr>
        <p:spPr>
          <a:xfrm>
            <a:off x="6372200" y="3044281"/>
            <a:ext cx="1181808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오늘 날씨</a:t>
            </a:r>
          </a:p>
        </p:txBody>
      </p:sp>
      <p:sp>
        <p:nvSpPr>
          <p:cNvPr id="36" name="모서리가 둥근 직사각형 35"/>
          <p:cNvSpPr/>
          <p:nvPr/>
        </p:nvSpPr>
        <p:spPr>
          <a:xfrm>
            <a:off x="4308876" y="1176501"/>
            <a:ext cx="1700738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위치 기반 추천</a:t>
            </a:r>
          </a:p>
        </p:txBody>
      </p:sp>
      <p:sp>
        <p:nvSpPr>
          <p:cNvPr id="37" name="모서리가 둥근 직사각형 36"/>
          <p:cNvSpPr/>
          <p:nvPr/>
        </p:nvSpPr>
        <p:spPr>
          <a:xfrm>
            <a:off x="3414102" y="4579327"/>
            <a:ext cx="1140811" cy="391565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입장요금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7557800" y="3663633"/>
            <a:ext cx="1181808" cy="391565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소요시간</a:t>
            </a:r>
          </a:p>
        </p:txBody>
      </p:sp>
      <p:sp>
        <p:nvSpPr>
          <p:cNvPr id="39" name="모서리가 둥근 직사각형 38"/>
          <p:cNvSpPr/>
          <p:nvPr/>
        </p:nvSpPr>
        <p:spPr>
          <a:xfrm>
            <a:off x="7206934" y="4340425"/>
            <a:ext cx="1181808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운영시간</a:t>
            </a: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27627">
            <a:off x="6667028" y="1331931"/>
            <a:ext cx="872983" cy="872983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27627">
            <a:off x="4434780" y="4142184"/>
            <a:ext cx="872983" cy="872983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F59FE01-7062-49C4-918F-25994D68A0DF}"/>
              </a:ext>
            </a:extLst>
          </p:cNvPr>
          <p:cNvSpPr txBox="1"/>
          <p:nvPr/>
        </p:nvSpPr>
        <p:spPr>
          <a:xfrm>
            <a:off x="8315884" y="65038"/>
            <a:ext cx="828117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소개</a:t>
            </a:r>
          </a:p>
        </p:txBody>
      </p:sp>
    </p:spTree>
    <p:extLst>
      <p:ext uri="{BB962C8B-B14F-4D97-AF65-F5344CB8AC3E}">
        <p14:creationId xmlns:p14="http://schemas.microsoft.com/office/powerpoint/2010/main" val="433577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2555776" y="339502"/>
            <a:ext cx="6588224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목차</a:t>
            </a:r>
            <a:endParaRPr lang="en-US" sz="3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3815292" y="2308205"/>
            <a:ext cx="4916002" cy="338554"/>
            <a:chOff x="3838218" y="1752829"/>
            <a:chExt cx="4916002" cy="338554"/>
          </a:xfrm>
        </p:grpSpPr>
        <p:sp>
          <p:nvSpPr>
            <p:cNvPr id="53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54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03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제품 개발</a:t>
              </a: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3815292" y="1822901"/>
            <a:ext cx="4916002" cy="338554"/>
            <a:chOff x="3838218" y="1752829"/>
            <a:chExt cx="4916002" cy="338554"/>
          </a:xfrm>
        </p:grpSpPr>
        <p:sp>
          <p:nvSpPr>
            <p:cNvPr id="58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59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02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챗봇이란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?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3815292" y="2793509"/>
            <a:ext cx="4916002" cy="338554"/>
            <a:chOff x="3838218" y="1752829"/>
            <a:chExt cx="4916002" cy="338554"/>
          </a:xfrm>
        </p:grpSpPr>
        <p:sp>
          <p:nvSpPr>
            <p:cNvPr id="63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4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04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제품 소개</a:t>
              </a: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3815292" y="3278813"/>
            <a:ext cx="4916002" cy="338554"/>
            <a:chOff x="3838218" y="1752829"/>
            <a:chExt cx="4916002" cy="338554"/>
          </a:xfrm>
        </p:grpSpPr>
        <p:sp>
          <p:nvSpPr>
            <p:cNvPr id="68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9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05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시장 분석</a:t>
              </a:r>
            </a:p>
          </p:txBody>
        </p:sp>
      </p:grpSp>
      <p:grpSp>
        <p:nvGrpSpPr>
          <p:cNvPr id="72" name="그룹 71"/>
          <p:cNvGrpSpPr/>
          <p:nvPr/>
        </p:nvGrpSpPr>
        <p:grpSpPr>
          <a:xfrm>
            <a:off x="3815292" y="4249420"/>
            <a:ext cx="4916002" cy="338554"/>
            <a:chOff x="3838218" y="1752829"/>
            <a:chExt cx="4916002" cy="338554"/>
          </a:xfrm>
        </p:grpSpPr>
        <p:sp>
          <p:nvSpPr>
            <p:cNvPr id="73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74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07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추진 일정</a:t>
              </a:r>
            </a:p>
          </p:txBody>
        </p:sp>
      </p:grpSp>
      <p:grpSp>
        <p:nvGrpSpPr>
          <p:cNvPr id="77" name="그룹 76"/>
          <p:cNvGrpSpPr/>
          <p:nvPr/>
        </p:nvGrpSpPr>
        <p:grpSpPr>
          <a:xfrm>
            <a:off x="3815292" y="3764117"/>
            <a:ext cx="4916002" cy="338554"/>
            <a:chOff x="3838218" y="1752829"/>
            <a:chExt cx="4916002" cy="338554"/>
          </a:xfrm>
        </p:grpSpPr>
        <p:sp>
          <p:nvSpPr>
            <p:cNvPr id="78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79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06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사업화 방안</a:t>
              </a:r>
            </a:p>
          </p:txBody>
        </p:sp>
      </p:grpSp>
      <p:grpSp>
        <p:nvGrpSpPr>
          <p:cNvPr id="132" name="그룹 131"/>
          <p:cNvGrpSpPr/>
          <p:nvPr/>
        </p:nvGrpSpPr>
        <p:grpSpPr>
          <a:xfrm>
            <a:off x="3815292" y="1337597"/>
            <a:ext cx="4916002" cy="338554"/>
            <a:chOff x="3838218" y="1752829"/>
            <a:chExt cx="4916002" cy="338554"/>
          </a:xfrm>
        </p:grpSpPr>
        <p:sp>
          <p:nvSpPr>
            <p:cNvPr id="133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34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01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창업 배경</a:t>
              </a: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-324544" y="883502"/>
            <a:ext cx="3533977" cy="3533977"/>
            <a:chOff x="-230076" y="781811"/>
            <a:chExt cx="3794133" cy="3794133"/>
          </a:xfrm>
        </p:grpSpPr>
        <p:sp>
          <p:nvSpPr>
            <p:cNvPr id="4" name="타원 3"/>
            <p:cNvSpPr/>
            <p:nvPr/>
          </p:nvSpPr>
          <p:spPr>
            <a:xfrm>
              <a:off x="-230076" y="781811"/>
              <a:ext cx="3794133" cy="3794133"/>
            </a:xfrm>
            <a:prstGeom prst="ellipse">
              <a:avLst/>
            </a:prstGeom>
            <a:solidFill>
              <a:srgbClr val="32A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  <p:sp>
          <p:nvSpPr>
            <p:cNvPr id="93" name="타원 92"/>
            <p:cNvSpPr/>
            <p:nvPr/>
          </p:nvSpPr>
          <p:spPr>
            <a:xfrm>
              <a:off x="92179" y="1104066"/>
              <a:ext cx="3149623" cy="3149623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27584" y="2696881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2A40D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1</a:t>
            </a:r>
            <a:endParaRPr lang="ko-KR" altLang="en-US" sz="2400" b="1" dirty="0">
              <a:solidFill>
                <a:srgbClr val="F2A40D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69055" y="2696881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2A40D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2</a:t>
            </a:r>
            <a:endParaRPr lang="ko-KR" altLang="en-US" sz="2400" b="1" dirty="0">
              <a:solidFill>
                <a:srgbClr val="F2A40D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10526" y="2696881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2A40D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3</a:t>
            </a:r>
            <a:endParaRPr lang="ko-KR" altLang="en-US" sz="2400" b="1" dirty="0">
              <a:solidFill>
                <a:srgbClr val="F2A40D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51997" y="2696881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2A40D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4</a:t>
            </a:r>
            <a:endParaRPr lang="ko-KR" altLang="en-US" sz="2400" b="1" dirty="0">
              <a:solidFill>
                <a:srgbClr val="F2A40D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93471" y="2696881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5</a:t>
            </a:r>
            <a:endParaRPr lang="ko-KR" altLang="en-US" sz="2400" b="1" dirty="0">
              <a:solidFill>
                <a:schemeClr val="accent2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13792" y="2891713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355263" y="2891713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996734" y="2891713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38205" y="2891713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421670" y="3195125"/>
            <a:ext cx="1734772" cy="1248833"/>
            <a:chOff x="421670" y="2818111"/>
            <a:chExt cx="1734772" cy="1248833"/>
          </a:xfrm>
        </p:grpSpPr>
        <p:sp>
          <p:nvSpPr>
            <p:cNvPr id="15" name="TextBox 14"/>
            <p:cNvSpPr txBox="1"/>
            <p:nvPr/>
          </p:nvSpPr>
          <p:spPr>
            <a:xfrm>
              <a:off x="421670" y="2818111"/>
              <a:ext cx="173477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대화 형식으로 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손쉬운 정보 획득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21670" y="3886944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063141" y="1429033"/>
            <a:ext cx="1734772" cy="978149"/>
            <a:chOff x="2063141" y="1065139"/>
            <a:chExt cx="1734772" cy="978149"/>
          </a:xfrm>
        </p:grpSpPr>
        <p:sp>
          <p:nvSpPr>
            <p:cNvPr id="16" name="TextBox 15"/>
            <p:cNvSpPr txBox="1"/>
            <p:nvPr/>
          </p:nvSpPr>
          <p:spPr>
            <a:xfrm>
              <a:off x="2063141" y="1304624"/>
              <a:ext cx="17347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관광지 문의부터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할인 상품 예약까지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한 번에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3141" y="1065139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636354" y="3195125"/>
            <a:ext cx="1734772" cy="1248833"/>
            <a:chOff x="421670" y="2818111"/>
            <a:chExt cx="1734772" cy="1248833"/>
          </a:xfrm>
        </p:grpSpPr>
        <p:sp>
          <p:nvSpPr>
            <p:cNvPr id="21" name="TextBox 20"/>
            <p:cNvSpPr txBox="1"/>
            <p:nvPr/>
          </p:nvSpPr>
          <p:spPr>
            <a:xfrm>
              <a:off x="421670" y="2818111"/>
              <a:ext cx="173477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연중 무휴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24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시간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21670" y="3886944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987557" y="3195125"/>
            <a:ext cx="1734772" cy="1248833"/>
            <a:chOff x="421670" y="2818111"/>
            <a:chExt cx="1734772" cy="1248833"/>
          </a:xfrm>
        </p:grpSpPr>
        <p:sp>
          <p:nvSpPr>
            <p:cNvPr id="24" name="TextBox 23"/>
            <p:cNvSpPr txBox="1"/>
            <p:nvPr/>
          </p:nvSpPr>
          <p:spPr>
            <a:xfrm>
              <a:off x="421670" y="2818111"/>
              <a:ext cx="173477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4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차 산업 대비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제주 관광업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빅데이터 기반 마련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1670" y="3886944"/>
              <a:ext cx="1734772" cy="180000"/>
            </a:xfrm>
            <a:prstGeom prst="rect">
              <a:avLst/>
            </a:prstGeom>
            <a:solidFill>
              <a:srgbClr val="32A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371126" y="1429033"/>
            <a:ext cx="1734772" cy="762705"/>
            <a:chOff x="2063141" y="1065139"/>
            <a:chExt cx="1734772" cy="762705"/>
          </a:xfrm>
        </p:grpSpPr>
        <p:sp>
          <p:nvSpPr>
            <p:cNvPr id="28" name="TextBox 27"/>
            <p:cNvSpPr txBox="1"/>
            <p:nvPr/>
          </p:nvSpPr>
          <p:spPr>
            <a:xfrm>
              <a:off x="2063141" y="1304624"/>
              <a:ext cx="17347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더 많은 질문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더 좋은 성능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063141" y="1065139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30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ea typeface="에스코어 드림 7 ExtraBold" panose="020B0803030302020204" pitchFamily="34" charset="-127"/>
              </a:rPr>
              <a:t>또시의</a:t>
            </a:r>
            <a:r>
              <a:rPr lang="ko-KR" altLang="en-US" dirty="0">
                <a:ea typeface="에스코어 드림 7 ExtraBold" panose="020B0803030302020204" pitchFamily="34" charset="-127"/>
              </a:rPr>
              <a:t> 매력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08A32B-3D5A-48C6-B1E6-33B852FF0E33}"/>
              </a:ext>
            </a:extLst>
          </p:cNvPr>
          <p:cNvSpPr txBox="1"/>
          <p:nvPr/>
        </p:nvSpPr>
        <p:spPr>
          <a:xfrm>
            <a:off x="8315884" y="65038"/>
            <a:ext cx="828117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소개</a:t>
            </a:r>
          </a:p>
        </p:txBody>
      </p:sp>
    </p:spTree>
    <p:extLst>
      <p:ext uri="{BB962C8B-B14F-4D97-AF65-F5344CB8AC3E}">
        <p14:creationId xmlns:p14="http://schemas.microsoft.com/office/powerpoint/2010/main" val="1090366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서비스 제공 채널</a:t>
            </a:r>
          </a:p>
        </p:txBody>
      </p:sp>
      <p:pic>
        <p:nvPicPr>
          <p:cNvPr id="1028" name="Picture 4" descr="카카오톡, 새해 첫날 메시지 전송오류 발생에 공식 사과 :: 참여중심 뉴스통신사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1924258"/>
            <a:ext cx="4109492" cy="2054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elegram launches time-based location-sharing featur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878261"/>
            <a:ext cx="3816424" cy="2146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868144" y="4025000"/>
            <a:ext cx="37444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solidFill>
                  <a:srgbClr val="F2A4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* </a:t>
            </a:r>
            <a:r>
              <a:rPr lang="ko-KR" altLang="en-US" sz="900" dirty="0" err="1">
                <a:solidFill>
                  <a:srgbClr val="F2A4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카카오톡</a:t>
            </a:r>
            <a:r>
              <a:rPr lang="ko-KR" altLang="en-US" sz="900" dirty="0">
                <a:solidFill>
                  <a:srgbClr val="F2A4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채널 향후 도입 예정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5EE45E-0B8B-4CE3-A7F4-C30C0CC465D1}"/>
              </a:ext>
            </a:extLst>
          </p:cNvPr>
          <p:cNvSpPr txBox="1"/>
          <p:nvPr/>
        </p:nvSpPr>
        <p:spPr>
          <a:xfrm>
            <a:off x="8315884" y="65038"/>
            <a:ext cx="828117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소개</a:t>
            </a:r>
          </a:p>
        </p:txBody>
      </p:sp>
    </p:spTree>
    <p:extLst>
      <p:ext uri="{BB962C8B-B14F-4D97-AF65-F5344CB8AC3E}">
        <p14:creationId xmlns:p14="http://schemas.microsoft.com/office/powerpoint/2010/main" val="318745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ame 16"/>
          <p:cNvSpPr/>
          <p:nvPr/>
        </p:nvSpPr>
        <p:spPr>
          <a:xfrm>
            <a:off x="215516" y="177378"/>
            <a:ext cx="8712968" cy="4788744"/>
          </a:xfrm>
          <a:prstGeom prst="frame">
            <a:avLst>
              <a:gd name="adj1" fmla="val 8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51775" y="0"/>
            <a:ext cx="201622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Text Placeholder 1"/>
          <p:cNvSpPr txBox="1">
            <a:spLocks/>
          </p:cNvSpPr>
          <p:nvPr/>
        </p:nvSpPr>
        <p:spPr>
          <a:xfrm>
            <a:off x="6763892" y="771302"/>
            <a:ext cx="1800200" cy="14404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ko-KR" altLang="en-US" sz="28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시연 영상</a:t>
            </a:r>
            <a:endParaRPr lang="ko-KR" altLang="en-US" sz="2000" b="1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</p:txBody>
      </p:sp>
      <p:pic>
        <p:nvPicPr>
          <p:cNvPr id="6" name="FyYoKE07LCM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50571" y="1006270"/>
            <a:ext cx="5566149" cy="31309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C23254-B598-4596-89F2-B8078471FB6D}"/>
              </a:ext>
            </a:extLst>
          </p:cNvPr>
          <p:cNvSpPr txBox="1"/>
          <p:nvPr/>
        </p:nvSpPr>
        <p:spPr>
          <a:xfrm>
            <a:off x="8315884" y="65038"/>
            <a:ext cx="828117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소개</a:t>
            </a:r>
          </a:p>
        </p:txBody>
      </p:sp>
    </p:spTree>
    <p:extLst>
      <p:ext uri="{BB962C8B-B14F-4D97-AF65-F5344CB8AC3E}">
        <p14:creationId xmlns:p14="http://schemas.microsoft.com/office/powerpoint/2010/main" val="1398635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국내 여행 트렌드 </a:t>
            </a:r>
            <a:r>
              <a:rPr lang="en-US" altLang="ko-KR" dirty="0">
                <a:ea typeface="에스코어 드림 7 ExtraBold" panose="020B0803030302020204" pitchFamily="34" charset="-127"/>
              </a:rPr>
              <a:t>1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5/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시장 분석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69B722-FDA6-4D5D-9B30-E2DB9D430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337" y="1295222"/>
            <a:ext cx="6087325" cy="25530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7556D6-2B9F-4DC4-9D69-3CF891419FD5}"/>
              </a:ext>
            </a:extLst>
          </p:cNvPr>
          <p:cNvSpPr txBox="1"/>
          <p:nvPr/>
        </p:nvSpPr>
        <p:spPr>
          <a:xfrm>
            <a:off x="7127776" y="4634721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8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컨슈머인사이트</a:t>
            </a:r>
            <a:r>
              <a:rPr lang="en-US" altLang="ko-KR" sz="8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 2019. </a:t>
            </a:r>
          </a:p>
          <a:p>
            <a:pPr algn="r"/>
            <a:r>
              <a:rPr lang="ko-KR" altLang="en-US" sz="8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여행 행태 및 계획 주례조사</a:t>
            </a:r>
            <a:r>
              <a:rPr lang="en-US" altLang="ko-KR" sz="8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sz="8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7D579-0EE0-48E7-981A-5AAE0A7FB568}"/>
              </a:ext>
            </a:extLst>
          </p:cNvPr>
          <p:cNvSpPr txBox="1"/>
          <p:nvPr/>
        </p:nvSpPr>
        <p:spPr>
          <a:xfrm>
            <a:off x="3284855" y="4146634"/>
            <a:ext cx="2574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FIT(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개별여행객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대세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23CC10B-E1EC-46D0-9F3B-9C2A1674DD67}"/>
              </a:ext>
            </a:extLst>
          </p:cNvPr>
          <p:cNvSpPr/>
          <p:nvPr/>
        </p:nvSpPr>
        <p:spPr>
          <a:xfrm>
            <a:off x="2987824" y="2931790"/>
            <a:ext cx="1872208" cy="288032"/>
          </a:xfrm>
          <a:prstGeom prst="roundRect">
            <a:avLst/>
          </a:prstGeom>
          <a:solidFill>
            <a:srgbClr val="F2A4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5178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F473865-DADA-490F-A88E-DF45E482ADE0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5/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시장 분석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43C5647-A2B7-4916-9208-F128D5E67384}"/>
              </a:ext>
            </a:extLst>
          </p:cNvPr>
          <p:cNvGrpSpPr/>
          <p:nvPr/>
        </p:nvGrpSpPr>
        <p:grpSpPr>
          <a:xfrm>
            <a:off x="2644643" y="1131590"/>
            <a:ext cx="3854713" cy="3168352"/>
            <a:chOff x="2476764" y="1275606"/>
            <a:chExt cx="4190472" cy="344432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1571B58-4D16-4B78-A2F8-DE49DDBE0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76764" y="1275606"/>
              <a:ext cx="4190472" cy="3444327"/>
            </a:xfrm>
            <a:prstGeom prst="rect">
              <a:avLst/>
            </a:prstGeom>
          </p:spPr>
        </p:pic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03B05B4D-F659-4BE5-A5A5-ED6D23582800}"/>
                </a:ext>
              </a:extLst>
            </p:cNvPr>
            <p:cNvSpPr/>
            <p:nvPr/>
          </p:nvSpPr>
          <p:spPr>
            <a:xfrm>
              <a:off x="5724128" y="3110310"/>
              <a:ext cx="864096" cy="864096"/>
            </a:xfrm>
            <a:prstGeom prst="ellipse">
              <a:avLst/>
            </a:prstGeom>
            <a:solidFill>
              <a:srgbClr val="F2A4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1FE46E1-3566-4759-95D3-A1EB9F901662}"/>
              </a:ext>
            </a:extLst>
          </p:cNvPr>
          <p:cNvSpPr txBox="1"/>
          <p:nvPr/>
        </p:nvSpPr>
        <p:spPr>
          <a:xfrm>
            <a:off x="3522518" y="443466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모바일 강세</a:t>
            </a: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B47D3BC2-EB85-4393-A4A8-369743D425CB}"/>
              </a:ext>
            </a:extLst>
          </p:cNvPr>
          <p:cNvSpPr txBox="1">
            <a:spLocks/>
          </p:cNvSpPr>
          <p:nvPr/>
        </p:nvSpPr>
        <p:spPr>
          <a:xfrm>
            <a:off x="0" y="33950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ea typeface="에스코어 드림 7 ExtraBold" panose="020B0803030302020204" pitchFamily="34" charset="-127"/>
              </a:rPr>
              <a:t>국내 여행 트렌드 </a:t>
            </a:r>
            <a:r>
              <a:rPr lang="en-US" altLang="ko-KR" dirty="0">
                <a:ea typeface="에스코어 드림 7 ExtraBold" panose="020B0803030302020204" pitchFamily="34" charset="-127"/>
              </a:rPr>
              <a:t>2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7037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5/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시장 분석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104EF-5A9B-429E-ABEE-E9EB0D271C3C}"/>
              </a:ext>
            </a:extLst>
          </p:cNvPr>
          <p:cNvSpPr txBox="1"/>
          <p:nvPr/>
        </p:nvSpPr>
        <p:spPr>
          <a:xfrm>
            <a:off x="3221581" y="4284251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짧게 자주 떠나는 여행의 일상화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4EBFF254-1BD7-49B6-85D0-325C917D45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국내 여행 트렌드 </a:t>
            </a:r>
            <a:r>
              <a:rPr lang="en-US" altLang="ko-KR" dirty="0">
                <a:ea typeface="에스코어 드림 7 ExtraBold" panose="020B0803030302020204" pitchFamily="34" charset="-127"/>
              </a:rPr>
              <a:t>3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381CEFA-C0E3-423E-9937-08141B6A2B7A}"/>
              </a:ext>
            </a:extLst>
          </p:cNvPr>
          <p:cNvGrpSpPr/>
          <p:nvPr/>
        </p:nvGrpSpPr>
        <p:grpSpPr>
          <a:xfrm>
            <a:off x="1962941" y="1275606"/>
            <a:ext cx="5218117" cy="2795420"/>
            <a:chOff x="827584" y="1635646"/>
            <a:chExt cx="5218117" cy="2795420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BE578A4E-4787-46BA-BECE-3A96C9B56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584" y="1635646"/>
              <a:ext cx="5218117" cy="2795420"/>
            </a:xfrm>
            <a:prstGeom prst="rect">
              <a:avLst/>
            </a:prstGeom>
          </p:spPr>
        </p:pic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86E060BA-9BA6-4009-A776-D8851BB9AAB7}"/>
                </a:ext>
              </a:extLst>
            </p:cNvPr>
            <p:cNvSpPr/>
            <p:nvPr/>
          </p:nvSpPr>
          <p:spPr>
            <a:xfrm>
              <a:off x="2158232" y="3035222"/>
              <a:ext cx="1584176" cy="374746"/>
            </a:xfrm>
            <a:prstGeom prst="roundRect">
              <a:avLst/>
            </a:prstGeom>
            <a:solidFill>
              <a:srgbClr val="F2A4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575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5/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시장 분석</a:t>
            </a:r>
          </a:p>
        </p:txBody>
      </p:sp>
      <p:pic>
        <p:nvPicPr>
          <p:cNvPr id="2050" name="Picture 2" descr="싱글리스트 모바일 사이트, 2020년 국내여행 키워드 'SUNLIT'...미피→슈퍼앱 등 6개 트렌드 분석">
            <a:extLst>
              <a:ext uri="{FF2B5EF4-FFF2-40B4-BE49-F238E27FC236}">
                <a16:creationId xmlns:a16="http://schemas.microsoft.com/office/drawing/2014/main" id="{B4F8B652-FEDD-41B3-B310-F270F66FF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5291" y="1059582"/>
            <a:ext cx="2973418" cy="3747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2FE1323A-BCB0-4905-B62A-E87D37095ECC}"/>
              </a:ext>
            </a:extLst>
          </p:cNvPr>
          <p:cNvSpPr/>
          <p:nvPr/>
        </p:nvSpPr>
        <p:spPr>
          <a:xfrm>
            <a:off x="4957918" y="3543858"/>
            <a:ext cx="1080120" cy="1080120"/>
          </a:xfrm>
          <a:prstGeom prst="ellipse">
            <a:avLst/>
          </a:prstGeom>
          <a:solidFill>
            <a:srgbClr val="F2A4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104EF-5A9B-429E-ABEE-E9EB0D271C3C}"/>
              </a:ext>
            </a:extLst>
          </p:cNvPr>
          <p:cNvSpPr txBox="1"/>
          <p:nvPr/>
        </p:nvSpPr>
        <p:spPr>
          <a:xfrm>
            <a:off x="6228184" y="3622253"/>
            <a:ext cx="20882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여행의 전과정을 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책임지는 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하나의 앱을 선호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4EBFF254-1BD7-49B6-85D0-325C917D45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국내 여행 트렌드 </a:t>
            </a:r>
            <a:r>
              <a:rPr lang="en-US" altLang="ko-KR" dirty="0">
                <a:ea typeface="에스코어 드림 7 ExtraBold" panose="020B0803030302020204" pitchFamily="34" charset="-127"/>
              </a:rPr>
              <a:t>3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606CA7D-33E0-4FAC-BDF4-2FE20CDC96D7}"/>
              </a:ext>
            </a:extLst>
          </p:cNvPr>
          <p:cNvSpPr/>
          <p:nvPr/>
        </p:nvSpPr>
        <p:spPr>
          <a:xfrm>
            <a:off x="3083837" y="2597628"/>
            <a:ext cx="1080120" cy="1080120"/>
          </a:xfrm>
          <a:prstGeom prst="ellipse">
            <a:avLst/>
          </a:prstGeom>
          <a:solidFill>
            <a:srgbClr val="F2A4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DED3F0-059A-4B50-9A2E-C6C9C2E3550F}"/>
              </a:ext>
            </a:extLst>
          </p:cNvPr>
          <p:cNvSpPr txBox="1"/>
          <p:nvPr/>
        </p:nvSpPr>
        <p:spPr>
          <a:xfrm>
            <a:off x="611560" y="2814522"/>
            <a:ext cx="2302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짧게 자주 떠나는 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여행의 일상화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82563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DA76B680-8B9E-4AEB-B774-D461FA937EC5}"/>
              </a:ext>
            </a:extLst>
          </p:cNvPr>
          <p:cNvGrpSpPr/>
          <p:nvPr/>
        </p:nvGrpSpPr>
        <p:grpSpPr>
          <a:xfrm>
            <a:off x="3203848" y="1845596"/>
            <a:ext cx="2724651" cy="2670370"/>
            <a:chOff x="3203848" y="1771007"/>
            <a:chExt cx="2724651" cy="2670370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B088DEE-59CD-49C4-B4EC-6F6A6B63BABC}"/>
                </a:ext>
              </a:extLst>
            </p:cNvPr>
            <p:cNvCxnSpPr/>
            <p:nvPr/>
          </p:nvCxnSpPr>
          <p:spPr>
            <a:xfrm flipH="1">
              <a:off x="3203848" y="1779662"/>
              <a:ext cx="1368152" cy="20162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ED60BDE1-530D-4B1C-AD8D-F3735D807A07}"/>
                </a:ext>
              </a:extLst>
            </p:cNvPr>
            <p:cNvCxnSpPr>
              <a:cxnSpLocks/>
            </p:cNvCxnSpPr>
            <p:nvPr/>
          </p:nvCxnSpPr>
          <p:spPr>
            <a:xfrm>
              <a:off x="4560347" y="1771007"/>
              <a:ext cx="1368152" cy="20162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4F5499B9-3941-4C30-BE0D-91B177877AA4}"/>
                </a:ext>
              </a:extLst>
            </p:cNvPr>
            <p:cNvCxnSpPr>
              <a:cxnSpLocks/>
            </p:cNvCxnSpPr>
            <p:nvPr/>
          </p:nvCxnSpPr>
          <p:spPr>
            <a:xfrm rot="-3360000">
              <a:off x="3762570" y="2749189"/>
              <a:ext cx="1368152" cy="20162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국내 여행 트렌드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5/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시장 분석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C49A8E1F-6DA3-4D9E-9F59-F747F214046F}"/>
              </a:ext>
            </a:extLst>
          </p:cNvPr>
          <p:cNvSpPr/>
          <p:nvPr/>
        </p:nvSpPr>
        <p:spPr>
          <a:xfrm>
            <a:off x="4076599" y="1350195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FIT</a:t>
            </a:r>
            <a:endParaRPr lang="ko-KR" altLang="en-US" sz="1600" kern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FC84FF74-C6B6-42CC-9CFA-5ABF64B4E013}"/>
              </a:ext>
            </a:extLst>
          </p:cNvPr>
          <p:cNvSpPr/>
          <p:nvPr/>
        </p:nvSpPr>
        <p:spPr>
          <a:xfrm>
            <a:off x="2696794" y="3308567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모바일</a:t>
            </a:r>
            <a:endParaRPr lang="ko-KR" altLang="en-US" sz="1400" kern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0B1D9D19-1B04-4416-9E6A-81F2266ECB7C}"/>
              </a:ext>
            </a:extLst>
          </p:cNvPr>
          <p:cNvSpPr/>
          <p:nvPr/>
        </p:nvSpPr>
        <p:spPr>
          <a:xfrm>
            <a:off x="5456405" y="3294411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400" kern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여행의</a:t>
            </a:r>
            <a:endParaRPr lang="en-US" altLang="ko-KR" sz="1400" kern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일상화</a:t>
            </a:r>
            <a:endParaRPr lang="ko-KR" altLang="en-US" sz="1400" kern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12368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452346"/>
              </p:ext>
            </p:extLst>
          </p:nvPr>
        </p:nvGraphicFramePr>
        <p:xfrm>
          <a:off x="755128" y="1360949"/>
          <a:ext cx="2664744" cy="314385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4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51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6389">
                <a:tc gridSpan="3">
                  <a:txBody>
                    <a:bodyPr/>
                    <a:lstStyle/>
                    <a:p>
                      <a:pPr algn="ctr"/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관광</a:t>
                      </a:r>
                      <a:r>
                        <a:rPr lang="ko-KR" altLang="en-US" sz="1200" b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 상품 연계 서비스 수수료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007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3600" b="1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관광 상품</a:t>
                      </a:r>
                      <a:endParaRPr lang="en-US" altLang="ko-KR" sz="1100" b="1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57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57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관광지 입장권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액티비티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,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투어 등 관광 상품을 중간 유통</a:t>
                      </a: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57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40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968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40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6973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타겟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: 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다양한 여행 정보가 필요한</a:t>
                      </a: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제주개별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 관광객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(FIT)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수익 모델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244408" y="65038"/>
            <a:ext cx="899592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6/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사업화 방안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3671900" y="1347614"/>
            <a:ext cx="1872208" cy="3168352"/>
            <a:chOff x="6660232" y="1347614"/>
            <a:chExt cx="1872208" cy="3168352"/>
          </a:xfrm>
        </p:grpSpPr>
        <p:sp>
          <p:nvSpPr>
            <p:cNvPr id="4" name="Rectangle 3"/>
            <p:cNvSpPr/>
            <p:nvPr/>
          </p:nvSpPr>
          <p:spPr>
            <a:xfrm>
              <a:off x="6660232" y="1347614"/>
              <a:ext cx="1872208" cy="3168352"/>
            </a:xfrm>
            <a:prstGeom prst="rect">
              <a:avLst/>
            </a:prstGeom>
            <a:solidFill>
              <a:srgbClr val="F2A4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67795" y="3579862"/>
              <a:ext cx="1656184" cy="707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dirty="0" err="1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또시</a:t>
              </a:r>
              <a:endParaRPr lang="en-US" altLang="ko-KR" sz="16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 err="1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제주관광도우미봇</a:t>
              </a:r>
              <a:endParaRPr lang="en-US" altLang="ko-KR" sz="12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</p:txBody>
        </p:sp>
        <p:sp>
          <p:nvSpPr>
            <p:cNvPr id="14" name="Rectangle 21">
              <a:extLst>
                <a:ext uri="{FF2B5EF4-FFF2-40B4-BE49-F238E27FC236}">
                  <a16:creationId xmlns:a16="http://schemas.microsoft.com/office/drawing/2014/main" id="{3F6462EE-4D05-45B1-9D79-9629E726A186}"/>
                </a:ext>
              </a:extLst>
            </p:cNvPr>
            <p:cNvSpPr/>
            <p:nvPr/>
          </p:nvSpPr>
          <p:spPr>
            <a:xfrm>
              <a:off x="7424011" y="1635646"/>
              <a:ext cx="343751" cy="192566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6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540108"/>
              </p:ext>
            </p:extLst>
          </p:nvPr>
        </p:nvGraphicFramePr>
        <p:xfrm>
          <a:off x="5796136" y="1362482"/>
          <a:ext cx="2664744" cy="31423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4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51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9767">
                <a:tc gridSpan="3">
                  <a:txBody>
                    <a:bodyPr/>
                    <a:lstStyle/>
                    <a:p>
                      <a:pPr algn="ctr"/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프로그램 자체 판매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186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3600" b="1" dirty="0" err="1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챗봇</a:t>
                      </a:r>
                      <a:r>
                        <a:rPr lang="ko-KR" altLang="en-US" sz="3600" b="1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 솔루션</a:t>
                      </a:r>
                      <a:endParaRPr lang="en-US" altLang="ko-KR" sz="1100" b="1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90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90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제주 관광지 관련 </a:t>
                      </a:r>
                      <a:r>
                        <a:rPr lang="ko-KR" altLang="en-US" sz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챗봇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 솔루션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고객센터 자동화 서비스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이 필요한 사업체를 대상으로 </a:t>
                      </a:r>
                      <a:r>
                        <a:rPr lang="ko-KR" altLang="en-US" sz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챗봇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 프로그램 판매</a:t>
                      </a: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290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40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365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40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9767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타겟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: 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로컬 여행사 등</a:t>
                      </a: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타원 10">
            <a:extLst>
              <a:ext uri="{FF2B5EF4-FFF2-40B4-BE49-F238E27FC236}">
                <a16:creationId xmlns:a16="http://schemas.microsoft.com/office/drawing/2014/main" id="{3B04E26E-4F9B-4926-9CAD-D0034A81F316}"/>
              </a:ext>
            </a:extLst>
          </p:cNvPr>
          <p:cNvSpPr/>
          <p:nvPr/>
        </p:nvSpPr>
        <p:spPr>
          <a:xfrm>
            <a:off x="3889639" y="2067694"/>
            <a:ext cx="1435830" cy="1435830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45121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수익 모델</a:t>
            </a:r>
          </a:p>
        </p:txBody>
      </p:sp>
      <p:pic>
        <p:nvPicPr>
          <p:cNvPr id="1026" name="Picture 2" descr="The evolving parity and hotel distribution landscape: part 3">
            <a:extLst>
              <a:ext uri="{FF2B5EF4-FFF2-40B4-BE49-F238E27FC236}">
                <a16:creationId xmlns:a16="http://schemas.microsoft.com/office/drawing/2014/main" id="{3A329F9C-4EDD-4B1F-8ED1-8FF22C10F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58436" y="1152128"/>
            <a:ext cx="3705038" cy="2839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0784CE5-D861-4E0A-9DD7-2170D215AA6A}"/>
              </a:ext>
            </a:extLst>
          </p:cNvPr>
          <p:cNvSpPr/>
          <p:nvPr/>
        </p:nvSpPr>
        <p:spPr>
          <a:xfrm>
            <a:off x="4672796" y="1531592"/>
            <a:ext cx="1296144" cy="720080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TOUR</a:t>
            </a:r>
          </a:p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PRODUCT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AA50617F-BFC7-4E9A-89C3-5304BB3A63CC}"/>
              </a:ext>
            </a:extLst>
          </p:cNvPr>
          <p:cNvSpPr/>
          <p:nvPr/>
        </p:nvSpPr>
        <p:spPr>
          <a:xfrm>
            <a:off x="2699792" y="2668839"/>
            <a:ext cx="1296144" cy="720080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Non-contracted OTAs</a:t>
            </a:r>
            <a:endParaRPr lang="ko-KR" altLang="en-US" sz="10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615732B9-DD24-4F5B-BDA1-973D4D1B3B36}"/>
              </a:ext>
            </a:extLst>
          </p:cNvPr>
          <p:cNvSpPr/>
          <p:nvPr/>
        </p:nvSpPr>
        <p:spPr>
          <a:xfrm>
            <a:off x="4678426" y="2668839"/>
            <a:ext cx="1296144" cy="720080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Metasearch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75F5787B-07B0-4C29-97A2-C298C562B0C1}"/>
              </a:ext>
            </a:extLst>
          </p:cNvPr>
          <p:cNvSpPr/>
          <p:nvPr/>
        </p:nvSpPr>
        <p:spPr>
          <a:xfrm>
            <a:off x="6622642" y="2668839"/>
            <a:ext cx="1296144" cy="720080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Contracted OTAs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BEF6235E-7753-4C62-B78B-69E5B96401EB}"/>
              </a:ext>
            </a:extLst>
          </p:cNvPr>
          <p:cNvSpPr/>
          <p:nvPr/>
        </p:nvSpPr>
        <p:spPr>
          <a:xfrm>
            <a:off x="4680245" y="3806086"/>
            <a:ext cx="1296144" cy="720080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CUSTOMER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2F6A4C05-94B0-4BD4-9202-33478E98DED6}"/>
              </a:ext>
            </a:extLst>
          </p:cNvPr>
          <p:cNvSpPr/>
          <p:nvPr/>
        </p:nvSpPr>
        <p:spPr>
          <a:xfrm>
            <a:off x="755576" y="2668839"/>
            <a:ext cx="1296144" cy="720080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Tour Operator</a:t>
            </a:r>
          </a:p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Agency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DFDAC909-823C-4DD1-8149-2B15C9B5668B}"/>
              </a:ext>
            </a:extLst>
          </p:cNvPr>
          <p:cNvSpPr/>
          <p:nvPr/>
        </p:nvSpPr>
        <p:spPr>
          <a:xfrm>
            <a:off x="755576" y="1531592"/>
            <a:ext cx="1296144" cy="720080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Wholesalers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F600F7-4F21-4130-BAE2-8C7F2CC9A77D}"/>
              </a:ext>
            </a:extLst>
          </p:cNvPr>
          <p:cNvCxnSpPr>
            <a:cxnSpLocks/>
          </p:cNvCxnSpPr>
          <p:nvPr/>
        </p:nvCxnSpPr>
        <p:spPr>
          <a:xfrm>
            <a:off x="2051720" y="1757694"/>
            <a:ext cx="26382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97C7180-2C07-44E8-A1C0-0D147DDCB8FF}"/>
              </a:ext>
            </a:extLst>
          </p:cNvPr>
          <p:cNvCxnSpPr>
            <a:stCxn id="31" idx="2"/>
            <a:endCxn id="29" idx="0"/>
          </p:cNvCxnSpPr>
          <p:nvPr/>
        </p:nvCxnSpPr>
        <p:spPr>
          <a:xfrm>
            <a:off x="1403648" y="2251672"/>
            <a:ext cx="0" cy="417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2576D4E0-B251-4D8F-AD26-E51DE7307966}"/>
              </a:ext>
            </a:extLst>
          </p:cNvPr>
          <p:cNvCxnSpPr>
            <a:cxnSpLocks/>
            <a:stCxn id="29" idx="2"/>
          </p:cNvCxnSpPr>
          <p:nvPr/>
        </p:nvCxnSpPr>
        <p:spPr>
          <a:xfrm rot="16200000" flipH="1">
            <a:off x="2602283" y="2190283"/>
            <a:ext cx="889055" cy="328632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C47FF8C2-F0EA-43B8-AB1D-266623AE115A}"/>
              </a:ext>
            </a:extLst>
          </p:cNvPr>
          <p:cNvCxnSpPr>
            <a:cxnSpLocks/>
            <a:stCxn id="3" idx="3"/>
            <a:endCxn id="27" idx="0"/>
          </p:cNvCxnSpPr>
          <p:nvPr/>
        </p:nvCxnSpPr>
        <p:spPr>
          <a:xfrm>
            <a:off x="5968940" y="1891632"/>
            <a:ext cx="1301774" cy="77720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2FC26C8-5217-4817-8A2B-885E3AEEC444}"/>
              </a:ext>
            </a:extLst>
          </p:cNvPr>
          <p:cNvCxnSpPr>
            <a:stCxn id="3" idx="2"/>
            <a:endCxn id="25" idx="0"/>
          </p:cNvCxnSpPr>
          <p:nvPr/>
        </p:nvCxnSpPr>
        <p:spPr>
          <a:xfrm>
            <a:off x="5320868" y="2251672"/>
            <a:ext cx="5630" cy="417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365B19A9-F81D-4389-9C44-A90A88AFD0B7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>
            <a:off x="5326498" y="3388919"/>
            <a:ext cx="1819" cy="417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558B9DC6-5CE2-40E4-B338-3C63E7E0E4F9}"/>
              </a:ext>
            </a:extLst>
          </p:cNvPr>
          <p:cNvCxnSpPr>
            <a:stCxn id="25" idx="3"/>
            <a:endCxn id="27" idx="1"/>
          </p:cNvCxnSpPr>
          <p:nvPr/>
        </p:nvCxnSpPr>
        <p:spPr>
          <a:xfrm>
            <a:off x="5974570" y="3028879"/>
            <a:ext cx="6480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FBF38DD6-91C3-420C-A695-D01E0EF1B101}"/>
              </a:ext>
            </a:extLst>
          </p:cNvPr>
          <p:cNvCxnSpPr>
            <a:stCxn id="28" idx="3"/>
          </p:cNvCxnSpPr>
          <p:nvPr/>
        </p:nvCxnSpPr>
        <p:spPr>
          <a:xfrm flipV="1">
            <a:off x="5976389" y="3388917"/>
            <a:ext cx="1294325" cy="777209"/>
          </a:xfrm>
          <a:prstGeom prst="bentConnector3">
            <a:avLst>
              <a:gd name="adj1" fmla="val 99987"/>
            </a:avLst>
          </a:prstGeom>
          <a:ln>
            <a:solidFill>
              <a:srgbClr val="F2A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AF89D0DE-C448-4F78-9ECB-321F9E141025}"/>
              </a:ext>
            </a:extLst>
          </p:cNvPr>
          <p:cNvCxnSpPr>
            <a:cxnSpLocks/>
            <a:stCxn id="3" idx="0"/>
          </p:cNvCxnSpPr>
          <p:nvPr/>
        </p:nvCxnSpPr>
        <p:spPr>
          <a:xfrm rot="5400000" flipH="1" flipV="1">
            <a:off x="6751672" y="-177168"/>
            <a:ext cx="277957" cy="31395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2CBE63BE-6019-4784-AE4A-573F98F795E0}"/>
              </a:ext>
            </a:extLst>
          </p:cNvPr>
          <p:cNvCxnSpPr>
            <a:cxnSpLocks/>
          </p:cNvCxnSpPr>
          <p:nvPr/>
        </p:nvCxnSpPr>
        <p:spPr>
          <a:xfrm rot="16200000" flipH="1">
            <a:off x="6751672" y="3095237"/>
            <a:ext cx="277957" cy="31395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3788A816-8A53-4928-A8D7-1F9438CB9931}"/>
              </a:ext>
            </a:extLst>
          </p:cNvPr>
          <p:cNvCxnSpPr/>
          <p:nvPr/>
        </p:nvCxnSpPr>
        <p:spPr>
          <a:xfrm>
            <a:off x="8460433" y="1253635"/>
            <a:ext cx="0" cy="35503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A35BB18D-8DFF-4D96-AA4D-755D7C81EC86}"/>
              </a:ext>
            </a:extLst>
          </p:cNvPr>
          <p:cNvSpPr txBox="1"/>
          <p:nvPr/>
        </p:nvSpPr>
        <p:spPr>
          <a:xfrm>
            <a:off x="7322210" y="978468"/>
            <a:ext cx="12822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32AEB8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Direct Booking</a:t>
            </a:r>
            <a:endParaRPr lang="ko-KR" altLang="en-US" sz="1200" dirty="0">
              <a:solidFill>
                <a:srgbClr val="32AEB8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94B9E413-A99B-44CC-9952-B55E179A1FC2}"/>
              </a:ext>
            </a:extLst>
          </p:cNvPr>
          <p:cNvSpPr/>
          <p:nvPr/>
        </p:nvSpPr>
        <p:spPr>
          <a:xfrm>
            <a:off x="5938566" y="2664873"/>
            <a:ext cx="720079" cy="720079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C16090B0-7E7F-41FC-98B1-64B25E72CF41}"/>
              </a:ext>
            </a:extLst>
          </p:cNvPr>
          <p:cNvCxnSpPr>
            <a:stCxn id="24" idx="3"/>
            <a:endCxn id="25" idx="1"/>
          </p:cNvCxnSpPr>
          <p:nvPr/>
        </p:nvCxnSpPr>
        <p:spPr>
          <a:xfrm>
            <a:off x="3995936" y="3028879"/>
            <a:ext cx="682490" cy="0"/>
          </a:xfrm>
          <a:prstGeom prst="line">
            <a:avLst/>
          </a:prstGeom>
          <a:ln>
            <a:solidFill>
              <a:srgbClr val="F2A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연결선: 꺾임 89">
            <a:extLst>
              <a:ext uri="{FF2B5EF4-FFF2-40B4-BE49-F238E27FC236}">
                <a16:creationId xmlns:a16="http://schemas.microsoft.com/office/drawing/2014/main" id="{11311DBC-2575-4C62-8704-63AF2623C929}"/>
              </a:ext>
            </a:extLst>
          </p:cNvPr>
          <p:cNvCxnSpPr>
            <a:cxnSpLocks/>
            <a:stCxn id="24" idx="2"/>
          </p:cNvCxnSpPr>
          <p:nvPr/>
        </p:nvCxnSpPr>
        <p:spPr>
          <a:xfrm rot="16200000" flipH="1">
            <a:off x="3674920" y="3061863"/>
            <a:ext cx="670820" cy="1324932"/>
          </a:xfrm>
          <a:prstGeom prst="bentConnector2">
            <a:avLst/>
          </a:prstGeom>
          <a:ln>
            <a:solidFill>
              <a:srgbClr val="F2A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연결선: 꺾임 94">
            <a:extLst>
              <a:ext uri="{FF2B5EF4-FFF2-40B4-BE49-F238E27FC236}">
                <a16:creationId xmlns:a16="http://schemas.microsoft.com/office/drawing/2014/main" id="{03CFD697-883D-4CCE-A8CE-D796DBA394F2}"/>
              </a:ext>
            </a:extLst>
          </p:cNvPr>
          <p:cNvCxnSpPr>
            <a:endCxn id="24" idx="0"/>
          </p:cNvCxnSpPr>
          <p:nvPr/>
        </p:nvCxnSpPr>
        <p:spPr>
          <a:xfrm>
            <a:off x="2051720" y="2045726"/>
            <a:ext cx="1296144" cy="623113"/>
          </a:xfrm>
          <a:prstGeom prst="bentConnector2">
            <a:avLst/>
          </a:prstGeom>
          <a:ln>
            <a:solidFill>
              <a:srgbClr val="F2A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CF41FEE7-737D-4F80-843C-9321BA132F68}"/>
              </a:ext>
            </a:extLst>
          </p:cNvPr>
          <p:cNvSpPr txBox="1"/>
          <p:nvPr/>
        </p:nvSpPr>
        <p:spPr>
          <a:xfrm>
            <a:off x="4888445" y="3466571"/>
            <a:ext cx="8648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FFFFFF"/>
                </a:solidFill>
                <a:highlight>
                  <a:srgbClr val="F2A40D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Mark-up</a:t>
            </a:r>
            <a:endParaRPr lang="ko-KR" altLang="en-US" sz="1050" dirty="0">
              <a:solidFill>
                <a:srgbClr val="FFFFFF"/>
              </a:solidFill>
              <a:highlight>
                <a:srgbClr val="F2A40D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56479B4-C397-4D62-9693-42A9C164A2A4}"/>
              </a:ext>
            </a:extLst>
          </p:cNvPr>
          <p:cNvSpPr txBox="1"/>
          <p:nvPr/>
        </p:nvSpPr>
        <p:spPr>
          <a:xfrm>
            <a:off x="8244408" y="65038"/>
            <a:ext cx="899592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6/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사업화 방안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44D66D5-F5FF-4135-877F-997840C36633}"/>
              </a:ext>
            </a:extLst>
          </p:cNvPr>
          <p:cNvSpPr txBox="1"/>
          <p:nvPr/>
        </p:nvSpPr>
        <p:spPr>
          <a:xfrm>
            <a:off x="6838291" y="4049372"/>
            <a:ext cx="8648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FFFFFF"/>
                </a:solidFill>
                <a:highlight>
                  <a:srgbClr val="F2A40D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Mark-up</a:t>
            </a:r>
            <a:endParaRPr lang="ko-KR" altLang="en-US" sz="1050" dirty="0">
              <a:solidFill>
                <a:srgbClr val="FFFFFF"/>
              </a:solidFill>
              <a:highlight>
                <a:srgbClr val="F2A40D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8160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ame 16"/>
          <p:cNvSpPr/>
          <p:nvPr/>
        </p:nvSpPr>
        <p:spPr>
          <a:xfrm>
            <a:off x="215516" y="177378"/>
            <a:ext cx="8712968" cy="4788744"/>
          </a:xfrm>
          <a:prstGeom prst="frame">
            <a:avLst>
              <a:gd name="adj1" fmla="val 8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51775" y="0"/>
            <a:ext cx="201622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Text Placeholder 1"/>
          <p:cNvSpPr txBox="1">
            <a:spLocks/>
          </p:cNvSpPr>
          <p:nvPr/>
        </p:nvSpPr>
        <p:spPr>
          <a:xfrm>
            <a:off x="6763892" y="771302"/>
            <a:ext cx="1800200" cy="14404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ko-KR" altLang="en-US" sz="28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심심이</a:t>
            </a:r>
            <a:endParaRPr lang="ko-KR" altLang="en-US" sz="2000" b="1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3858595" y="300842"/>
            <a:ext cx="2737121" cy="3882893"/>
            <a:chOff x="2771800" y="699542"/>
            <a:chExt cx="3096344" cy="4392488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2771800" y="699542"/>
              <a:ext cx="3096344" cy="4392488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  <p:pic>
          <p:nvPicPr>
            <p:cNvPr id="8" name="Picture 2" descr="http://s3.ap-northeast-2.amazonaws.com/cloimage/home/rails/clo/public/ckeditor_assets/pictures/477/content_4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79" b="9320"/>
            <a:stretch/>
          </p:blipFill>
          <p:spPr bwMode="auto">
            <a:xfrm>
              <a:off x="3023828" y="898802"/>
              <a:ext cx="2592288" cy="39939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그룹 8"/>
          <p:cNvGrpSpPr/>
          <p:nvPr/>
        </p:nvGrpSpPr>
        <p:grpSpPr>
          <a:xfrm>
            <a:off x="339460" y="946144"/>
            <a:ext cx="3663015" cy="2592288"/>
            <a:chOff x="2226695" y="1635646"/>
            <a:chExt cx="4680520" cy="3312368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2226695" y="1635646"/>
              <a:ext cx="4680520" cy="33123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  <p:pic>
          <p:nvPicPr>
            <p:cNvPr id="11" name="Picture 2" descr="심심이 근황 &gt; 유머게시판 (썰,짤) | 카카영 - 판타지,무협,로판,BL,로맨스 소설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3707" y="1851675"/>
              <a:ext cx="4186495" cy="28803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4"/>
          <p:cNvSpPr/>
          <p:nvPr/>
        </p:nvSpPr>
        <p:spPr>
          <a:xfrm>
            <a:off x="541457" y="4324022"/>
            <a:ext cx="3259023" cy="3908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질 나쁜 데이터 수집</a:t>
            </a:r>
          </a:p>
        </p:txBody>
      </p:sp>
      <p:sp>
        <p:nvSpPr>
          <p:cNvPr id="13" name="Rectangle 4"/>
          <p:cNvSpPr/>
          <p:nvPr/>
        </p:nvSpPr>
        <p:spPr>
          <a:xfrm>
            <a:off x="4081384" y="4307199"/>
            <a:ext cx="2291543" cy="4071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질문 파악 문제</a:t>
            </a:r>
          </a:p>
        </p:txBody>
      </p:sp>
    </p:spTree>
    <p:extLst>
      <p:ext uri="{BB962C8B-B14F-4D97-AF65-F5344CB8AC3E}">
        <p14:creationId xmlns:p14="http://schemas.microsoft.com/office/powerpoint/2010/main" val="30454282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en-US" altLang="ko-KR" dirty="0">
                <a:ea typeface="에스코어 드림 7 ExtraBold" panose="020B0803030302020204" pitchFamily="34" charset="-127"/>
              </a:rPr>
              <a:t>SWOT </a:t>
            </a:r>
            <a:r>
              <a:rPr lang="ko-KR" altLang="en-US" dirty="0">
                <a:ea typeface="에스코어 드림 7 ExtraBold" panose="020B0803030302020204" pitchFamily="34" charset="-127"/>
              </a:rPr>
              <a:t>분석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D3E875A-0FBA-4355-B770-DEF155EDB0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116456"/>
              </p:ext>
            </p:extLst>
          </p:nvPr>
        </p:nvGraphicFramePr>
        <p:xfrm>
          <a:off x="1223628" y="1275606"/>
          <a:ext cx="6696744" cy="30243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84076">
                  <a:extLst>
                    <a:ext uri="{9D8B030D-6E8A-4147-A177-3AD203B41FA5}">
                      <a16:colId xmlns:a16="http://schemas.microsoft.com/office/drawing/2014/main" val="322115442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666516508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4033919353"/>
                    </a:ext>
                  </a:extLst>
                </a:gridCol>
                <a:gridCol w="684076">
                  <a:extLst>
                    <a:ext uri="{9D8B030D-6E8A-4147-A177-3AD203B41FA5}">
                      <a16:colId xmlns:a16="http://schemas.microsoft.com/office/drawing/2014/main" val="506358280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에스코어 드림 7 ExtraBold" panose="020B0803030302020204" pitchFamily="34" charset="-127"/>
                          <a:ea typeface="에스코어 드림 7 ExtraBold" panose="020B0803030302020204" pitchFamily="34" charset="-127"/>
                        </a:rPr>
                        <a:t>S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A40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로컬 최초 대화형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UI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여행 서비스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편리한 접근성과 쉬운 사용법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데이터 활용을 통한 트렌드 파악 용이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대화형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UI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 인한 서비스 확장성의 한계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낮은 광고 효율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자금 조달 능력</a:t>
                      </a:r>
                    </a:p>
                  </a:txBody>
                  <a:tcPr anchor="ctr">
                    <a:lnL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에스코어 드림 7 ExtraBold" panose="020B0803030302020204" pitchFamily="34" charset="-127"/>
                          <a:ea typeface="에스코어 드림 7 ExtraBold" panose="020B0803030302020204" pitchFamily="34" charset="-127"/>
                        </a:rPr>
                        <a:t>W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2A4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163136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9346124"/>
                  </a:ext>
                </a:extLst>
              </a:tr>
              <a:tr h="936104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강세가 뚜렷한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FIT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여행 트렌드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모바일 여행 서비스 강세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코로나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19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 인한 해외여행 제한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창업 경험 부재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신규 영세업자와의 거래 기피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코로나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19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 인한 관광업 침체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3724189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에스코어 드림 7 ExtraBold" panose="020B0803030302020204" pitchFamily="34" charset="-127"/>
                          <a:ea typeface="에스코어 드림 7 ExtraBold" panose="020B0803030302020204" pitchFamily="34" charset="-127"/>
                        </a:rPr>
                        <a:t>O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A40D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에스코어 드림 7 ExtraBold" panose="020B0803030302020204" pitchFamily="34" charset="-127"/>
                          <a:ea typeface="에스코어 드림 7 ExtraBold" panose="020B0803030302020204" pitchFamily="34" charset="-127"/>
                        </a:rPr>
                        <a:t>T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2A4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86926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7522CBA-2CDD-46FE-BB01-1EDB99EA160A}"/>
              </a:ext>
            </a:extLst>
          </p:cNvPr>
          <p:cNvSpPr txBox="1"/>
          <p:nvPr/>
        </p:nvSpPr>
        <p:spPr>
          <a:xfrm>
            <a:off x="8244408" y="65038"/>
            <a:ext cx="899592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6/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사업화 방안</a:t>
            </a:r>
          </a:p>
        </p:txBody>
      </p:sp>
    </p:spTree>
    <p:extLst>
      <p:ext uri="{BB962C8B-B14F-4D97-AF65-F5344CB8AC3E}">
        <p14:creationId xmlns:p14="http://schemas.microsoft.com/office/powerpoint/2010/main" val="25368765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기여도</a:t>
            </a:r>
          </a:p>
        </p:txBody>
      </p:sp>
      <p:grpSp>
        <p:nvGrpSpPr>
          <p:cNvPr id="14" name="그룹 13"/>
          <p:cNvGrpSpPr/>
          <p:nvPr/>
        </p:nvGrpSpPr>
        <p:grpSpPr>
          <a:xfrm>
            <a:off x="755576" y="1275606"/>
            <a:ext cx="5256581" cy="744962"/>
            <a:chOff x="4130834" y="1319495"/>
            <a:chExt cx="5256581" cy="744962"/>
          </a:xfrm>
        </p:grpSpPr>
        <p:sp>
          <p:nvSpPr>
            <p:cNvPr id="50" name="Oval 49"/>
            <p:cNvSpPr/>
            <p:nvPr/>
          </p:nvSpPr>
          <p:spPr>
            <a:xfrm>
              <a:off x="4164238" y="1403944"/>
              <a:ext cx="576064" cy="5760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rgbClr val="32AEB8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4841187" y="1319495"/>
              <a:ext cx="4546228" cy="744962"/>
              <a:chOff x="803639" y="3362835"/>
              <a:chExt cx="2549736" cy="744962"/>
            </a:xfrm>
          </p:grpSpPr>
          <p:sp>
            <p:nvSpPr>
              <p:cNvPr id="54" name="TextBox 53"/>
              <p:cNvSpPr txBox="1"/>
              <p:nvPr/>
            </p:nvSpPr>
            <p:spPr>
              <a:xfrm>
                <a:off x="803639" y="3646132"/>
                <a:ext cx="254973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여행객들의 관광 수요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, 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불만 사항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, 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만족도 등을 수집하여 데이터베이스화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제주 관광업의 빅데이터 기반 마련</a:t>
                </a: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803640" y="3362835"/>
                <a:ext cx="20596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Arial" pitchFamily="34" charset="0"/>
                  </a:rPr>
                  <a:t>기술적 가치</a:t>
                </a:r>
              </a:p>
            </p:txBody>
          </p:sp>
        </p:grpSp>
        <p:sp>
          <p:nvSpPr>
            <p:cNvPr id="62" name="TextBox 61"/>
            <p:cNvSpPr txBox="1"/>
            <p:nvPr/>
          </p:nvSpPr>
          <p:spPr>
            <a:xfrm>
              <a:off x="4130834" y="1461144"/>
              <a:ext cx="6428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01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2627784" y="2549805"/>
            <a:ext cx="4382763" cy="744962"/>
            <a:chOff x="4130834" y="2762892"/>
            <a:chExt cx="4382763" cy="744962"/>
          </a:xfrm>
        </p:grpSpPr>
        <p:sp>
          <p:nvSpPr>
            <p:cNvPr id="51" name="Oval 50"/>
            <p:cNvSpPr/>
            <p:nvPr/>
          </p:nvSpPr>
          <p:spPr>
            <a:xfrm>
              <a:off x="4164238" y="2847341"/>
              <a:ext cx="576064" cy="5760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rgbClr val="32AEB8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4841187" y="2762892"/>
              <a:ext cx="3672410" cy="744962"/>
              <a:chOff x="803639" y="3362835"/>
              <a:chExt cx="2059658" cy="744962"/>
            </a:xfrm>
          </p:grpSpPr>
          <p:sp>
            <p:nvSpPr>
              <p:cNvPr id="57" name="TextBox 56"/>
              <p:cNvSpPr txBox="1"/>
              <p:nvPr/>
            </p:nvSpPr>
            <p:spPr>
              <a:xfrm>
                <a:off x="803639" y="3646132"/>
                <a:ext cx="190868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관광 정보 격차 해소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 = ‘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믿을 수 있는 여행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’ 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실현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상담 서비스 자동화를 통해 운영비용 절감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803640" y="3362835"/>
                <a:ext cx="20596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Arial" pitchFamily="34" charset="0"/>
                  </a:rPr>
                  <a:t>경제적 가치</a:t>
                </a:r>
              </a:p>
            </p:txBody>
          </p:sp>
        </p:grpSp>
        <p:sp>
          <p:nvSpPr>
            <p:cNvPr id="63" name="TextBox 62"/>
            <p:cNvSpPr txBox="1"/>
            <p:nvPr/>
          </p:nvSpPr>
          <p:spPr>
            <a:xfrm>
              <a:off x="4130834" y="2904541"/>
              <a:ext cx="6428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02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4130834" y="3824005"/>
            <a:ext cx="4382763" cy="744962"/>
            <a:chOff x="4130834" y="3867894"/>
            <a:chExt cx="4382763" cy="744962"/>
          </a:xfrm>
        </p:grpSpPr>
        <p:sp>
          <p:nvSpPr>
            <p:cNvPr id="52" name="Oval 51"/>
            <p:cNvSpPr/>
            <p:nvPr/>
          </p:nvSpPr>
          <p:spPr>
            <a:xfrm>
              <a:off x="4164238" y="3952343"/>
              <a:ext cx="576064" cy="5760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rgbClr val="32AEB8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4841185" y="3867894"/>
              <a:ext cx="3672412" cy="744962"/>
              <a:chOff x="803638" y="3362835"/>
              <a:chExt cx="2059659" cy="744962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803638" y="3646132"/>
                <a:ext cx="19490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관광 상품 수요 예측을 통한 제주도 관광경쟁력 강화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제주도 여행 트렌드 예측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803640" y="3362835"/>
                <a:ext cx="20596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Arial" pitchFamily="34" charset="0"/>
                  </a:rPr>
                  <a:t>사회적 가치</a:t>
                </a:r>
              </a:p>
            </p:txBody>
          </p:sp>
        </p:grpSp>
        <p:sp>
          <p:nvSpPr>
            <p:cNvPr id="64" name="TextBox 63"/>
            <p:cNvSpPr txBox="1"/>
            <p:nvPr/>
          </p:nvSpPr>
          <p:spPr>
            <a:xfrm>
              <a:off x="4130834" y="4009543"/>
              <a:ext cx="6428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03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AB4241B2-2DCD-42DE-961A-E99F378D6928}"/>
              </a:ext>
            </a:extLst>
          </p:cNvPr>
          <p:cNvSpPr txBox="1"/>
          <p:nvPr/>
        </p:nvSpPr>
        <p:spPr>
          <a:xfrm>
            <a:off x="8244408" y="65038"/>
            <a:ext cx="899592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6/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사업화 방안</a:t>
            </a:r>
          </a:p>
        </p:txBody>
      </p:sp>
    </p:spTree>
    <p:extLst>
      <p:ext uri="{BB962C8B-B14F-4D97-AF65-F5344CB8AC3E}">
        <p14:creationId xmlns:p14="http://schemas.microsoft.com/office/powerpoint/2010/main" val="40508112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275606"/>
            <a:ext cx="9144000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Oval 6"/>
          <p:cNvSpPr/>
          <p:nvPr/>
        </p:nvSpPr>
        <p:spPr>
          <a:xfrm>
            <a:off x="652611" y="1707654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Oval 8"/>
          <p:cNvSpPr/>
          <p:nvPr/>
        </p:nvSpPr>
        <p:spPr>
          <a:xfrm>
            <a:off x="634752" y="2715766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Oval 9"/>
          <p:cNvSpPr/>
          <p:nvPr/>
        </p:nvSpPr>
        <p:spPr>
          <a:xfrm>
            <a:off x="616893" y="3723878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300683" y="1530872"/>
            <a:ext cx="2664296" cy="744962"/>
            <a:chOff x="803640" y="3362835"/>
            <a:chExt cx="2059657" cy="744962"/>
          </a:xfrm>
        </p:grpSpPr>
        <p:sp>
          <p:nvSpPr>
            <p:cNvPr id="12" name="TextBox 11"/>
            <p:cNvSpPr txBox="1"/>
            <p:nvPr/>
          </p:nvSpPr>
          <p:spPr>
            <a:xfrm>
              <a:off x="803640" y="364613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축제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숙박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맛집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버스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반려동물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이동 약자 등 다양한 여행 정보 제공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추가 정보 제공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300683" y="2538984"/>
            <a:ext cx="2664296" cy="560296"/>
            <a:chOff x="803640" y="3362835"/>
            <a:chExt cx="2059657" cy="560296"/>
          </a:xfrm>
        </p:grpSpPr>
        <p:sp>
          <p:nvSpPr>
            <p:cNvPr id="15" name="TextBox 14"/>
            <p:cNvSpPr txBox="1"/>
            <p:nvPr/>
          </p:nvSpPr>
          <p:spPr>
            <a:xfrm>
              <a:off x="803640" y="364613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카카오톡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페이스북 메시지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라인 등</a:t>
              </a:r>
              <a:endPara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추가 채널 오픈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300683" y="3547096"/>
            <a:ext cx="2664296" cy="560296"/>
            <a:chOff x="803640" y="3362835"/>
            <a:chExt cx="2059657" cy="560296"/>
          </a:xfrm>
        </p:grpSpPr>
        <p:sp>
          <p:nvSpPr>
            <p:cNvPr id="18" name="TextBox 17"/>
            <p:cNvSpPr txBox="1"/>
            <p:nvPr/>
          </p:nvSpPr>
          <p:spPr>
            <a:xfrm>
              <a:off x="803640" y="364613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대화형 인터페이스의 전자상거래 기능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결제 시스템 도입</a:t>
              </a:r>
            </a:p>
          </p:txBody>
        </p:sp>
      </p:grpSp>
      <p:sp>
        <p:nvSpPr>
          <p:cNvPr id="20" name="Oval 19"/>
          <p:cNvSpPr/>
          <p:nvPr/>
        </p:nvSpPr>
        <p:spPr>
          <a:xfrm>
            <a:off x="5248647" y="1716037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5230788" y="2724149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212929" y="3732261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5896719" y="1539255"/>
            <a:ext cx="2664296" cy="560296"/>
            <a:chOff x="803640" y="3362835"/>
            <a:chExt cx="2059657" cy="560296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64613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테마별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시즌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(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날짜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)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별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여행 코스 추천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 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여행 일정 제안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896719" y="2547367"/>
            <a:ext cx="2664296" cy="560296"/>
            <a:chOff x="803640" y="3362835"/>
            <a:chExt cx="2059657" cy="560296"/>
          </a:xfrm>
        </p:grpSpPr>
        <p:sp>
          <p:nvSpPr>
            <p:cNvPr id="27" name="TextBox 26"/>
            <p:cNvSpPr txBox="1"/>
            <p:nvPr/>
          </p:nvSpPr>
          <p:spPr>
            <a:xfrm>
              <a:off x="803640" y="364613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상품별 최저가 검색 기능 도입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메타 </a:t>
              </a:r>
              <a:r>
                <a:rPr lang="ko-KR" altLang="en-US" sz="1400" b="1" dirty="0" err="1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서치</a:t>
              </a:r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기능 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896719" y="3555479"/>
            <a:ext cx="2664296" cy="560296"/>
            <a:chOff x="803640" y="3362835"/>
            <a:chExt cx="2059657" cy="560296"/>
          </a:xfrm>
        </p:grpSpPr>
        <p:sp>
          <p:nvSpPr>
            <p:cNvPr id="30" name="TextBox 29"/>
            <p:cNvSpPr txBox="1"/>
            <p:nvPr/>
          </p:nvSpPr>
          <p:spPr>
            <a:xfrm>
              <a:off x="803640" y="364613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다양한 모델 적용을 통한 성능 최적화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성능 개선</a:t>
              </a:r>
            </a:p>
          </p:txBody>
        </p:sp>
      </p:grpSp>
      <p:sp>
        <p:nvSpPr>
          <p:cNvPr id="8" name="Rectangle 7"/>
          <p:cNvSpPr/>
          <p:nvPr/>
        </p:nvSpPr>
        <p:spPr>
          <a:xfrm>
            <a:off x="4554000" y="1653798"/>
            <a:ext cx="36000" cy="270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19207" y="1773236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83489" y="2772965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3489" y="3781077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217690" y="1779662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181972" y="2779391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05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181972" y="3787503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06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제품 개선 계획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A52DAEA-716E-46E7-8958-4FA15E36FA96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추진 일정</a:t>
            </a:r>
          </a:p>
        </p:txBody>
      </p:sp>
    </p:spTree>
    <p:extLst>
      <p:ext uri="{BB962C8B-B14F-4D97-AF65-F5344CB8AC3E}">
        <p14:creationId xmlns:p14="http://schemas.microsoft.com/office/powerpoint/2010/main" val="8505004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561194"/>
            <a:ext cx="9144000" cy="576063"/>
          </a:xfrm>
        </p:spPr>
        <p:txBody>
          <a:bodyPr/>
          <a:lstStyle/>
          <a:p>
            <a:r>
              <a:rPr lang="ko-KR" altLang="en-US">
                <a:ea typeface="에스코어 드림 7 ExtraBold" panose="020B0803030302020204" pitchFamily="34" charset="-127"/>
              </a:rPr>
              <a:t>감사합니다</a:t>
            </a:r>
            <a:endParaRPr lang="ko-KR" altLang="en-US" sz="3600" dirty="0">
              <a:ea typeface="에스코어 드림 7 ExtraBold" panose="020B0803030302020204" pitchFamily="34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-148" y="4122018"/>
            <a:ext cx="9144000" cy="288032"/>
          </a:xfrm>
        </p:spPr>
        <p:txBody>
          <a:bodyPr/>
          <a:lstStyle/>
          <a:p>
            <a:pPr lvl="0"/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코로나 조심하세요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148223" y="469023"/>
            <a:ext cx="2847257" cy="2847257"/>
            <a:chOff x="-230076" y="781811"/>
            <a:chExt cx="3794133" cy="3794133"/>
          </a:xfrm>
        </p:grpSpPr>
        <p:sp>
          <p:nvSpPr>
            <p:cNvPr id="5" name="타원 4"/>
            <p:cNvSpPr/>
            <p:nvPr/>
          </p:nvSpPr>
          <p:spPr>
            <a:xfrm>
              <a:off x="-230076" y="781811"/>
              <a:ext cx="3794133" cy="3794133"/>
            </a:xfrm>
            <a:prstGeom prst="ellipse">
              <a:avLst/>
            </a:prstGeom>
            <a:solidFill>
              <a:srgbClr val="32A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92179" y="1104066"/>
              <a:ext cx="3149623" cy="3149623"/>
            </a:xfrm>
            <a:prstGeom prst="ellipse">
              <a:avLst/>
            </a:prstGeom>
            <a:blipFill dpi="0"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2874455" y="195486"/>
            <a:ext cx="3395091" cy="648072"/>
            <a:chOff x="2627784" y="123478"/>
            <a:chExt cx="3395091" cy="648072"/>
          </a:xfrm>
        </p:grpSpPr>
        <p:sp>
          <p:nvSpPr>
            <p:cNvPr id="12" name="Rectangle 4"/>
            <p:cNvSpPr/>
            <p:nvPr/>
          </p:nvSpPr>
          <p:spPr>
            <a:xfrm>
              <a:off x="2627784" y="123478"/>
              <a:ext cx="3395091" cy="6480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7" name="Text Placeholder 1"/>
            <p:cNvSpPr txBox="1">
              <a:spLocks/>
            </p:cNvSpPr>
            <p:nvPr/>
          </p:nvSpPr>
          <p:spPr>
            <a:xfrm>
              <a:off x="3443231" y="244258"/>
              <a:ext cx="1764196" cy="406512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창업 배경</a:t>
              </a: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1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</p:txBody>
        </p:sp>
      </p:grpSp>
      <p:sp>
        <p:nvSpPr>
          <p:cNvPr id="6" name="아래쪽 화살표 5"/>
          <p:cNvSpPr/>
          <p:nvPr/>
        </p:nvSpPr>
        <p:spPr>
          <a:xfrm>
            <a:off x="4303112" y="3357304"/>
            <a:ext cx="537776" cy="438582"/>
          </a:xfrm>
          <a:prstGeom prst="downArrow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03648" y="4065915"/>
            <a:ext cx="6336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FIT(</a:t>
            </a:r>
            <a:r>
              <a:rPr lang="ko-KR" altLang="en-US" sz="28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개별여행객</a:t>
            </a:r>
            <a:r>
              <a:rPr lang="en-US" altLang="ko-KR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) </a:t>
            </a:r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증가 </a:t>
            </a:r>
            <a:r>
              <a:rPr lang="en-US" altLang="ko-KR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+ </a:t>
            </a:r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소비 지출 감소</a:t>
            </a:r>
            <a:endParaRPr lang="ko-KR" alt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16270" y="65038"/>
            <a:ext cx="82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창업 배경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827728" y="1563638"/>
            <a:ext cx="7488543" cy="1362304"/>
            <a:chOff x="827728" y="1800522"/>
            <a:chExt cx="7488543" cy="1362304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728" y="1800522"/>
              <a:ext cx="7488543" cy="1362304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96336" y="2931790"/>
              <a:ext cx="657520" cy="1590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7051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239043" y="1360312"/>
            <a:ext cx="6665915" cy="1640219"/>
            <a:chOff x="1239043" y="1360312"/>
            <a:chExt cx="6665915" cy="1640219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39043" y="1360312"/>
              <a:ext cx="6665915" cy="1640219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6474" y="2715766"/>
              <a:ext cx="855886" cy="200599"/>
            </a:xfrm>
            <a:prstGeom prst="rect">
              <a:avLst/>
            </a:prstGeom>
          </p:spPr>
        </p:pic>
      </p:grpSp>
      <p:grpSp>
        <p:nvGrpSpPr>
          <p:cNvPr id="5" name="그룹 4"/>
          <p:cNvGrpSpPr/>
          <p:nvPr/>
        </p:nvGrpSpPr>
        <p:grpSpPr>
          <a:xfrm>
            <a:off x="2874455" y="195486"/>
            <a:ext cx="3395091" cy="648072"/>
            <a:chOff x="2627784" y="123478"/>
            <a:chExt cx="3395091" cy="648072"/>
          </a:xfrm>
        </p:grpSpPr>
        <p:sp>
          <p:nvSpPr>
            <p:cNvPr id="12" name="Rectangle 4"/>
            <p:cNvSpPr/>
            <p:nvPr/>
          </p:nvSpPr>
          <p:spPr>
            <a:xfrm>
              <a:off x="2627784" y="123478"/>
              <a:ext cx="3395091" cy="6480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7" name="Text Placeholder 1"/>
            <p:cNvSpPr txBox="1">
              <a:spLocks/>
            </p:cNvSpPr>
            <p:nvPr/>
          </p:nvSpPr>
          <p:spPr>
            <a:xfrm>
              <a:off x="3443231" y="244258"/>
              <a:ext cx="1764196" cy="406512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창업 배경</a:t>
              </a: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2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</p:txBody>
        </p:sp>
      </p:grpSp>
      <p:sp>
        <p:nvSpPr>
          <p:cNvPr id="6" name="아래쪽 화살표 5"/>
          <p:cNvSpPr/>
          <p:nvPr/>
        </p:nvSpPr>
        <p:spPr>
          <a:xfrm>
            <a:off x="4303112" y="3357304"/>
            <a:ext cx="537776" cy="438582"/>
          </a:xfrm>
          <a:prstGeom prst="downArrow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03648" y="4065915"/>
            <a:ext cx="63367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도내 관광지 데이터 통합 관리 담당 없음</a:t>
            </a:r>
            <a:endParaRPr lang="ko-KR" alt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  <a:cs typeface="Arial" pitchFamily="34" charset="0"/>
            </a:endParaRPr>
          </a:p>
          <a:p>
            <a:endParaRPr lang="ko-KR" altLang="en-US" sz="2800" dirty="0">
              <a:solidFill>
                <a:schemeClr val="bg1"/>
              </a:solidFill>
              <a:ea typeface="에스코어 드림 4 Regular" panose="020B05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0840C7-D1A8-4E5D-82D3-95EEF4D1D2B2}"/>
              </a:ext>
            </a:extLst>
          </p:cNvPr>
          <p:cNvSpPr txBox="1"/>
          <p:nvPr/>
        </p:nvSpPr>
        <p:spPr>
          <a:xfrm>
            <a:off x="8316270" y="65038"/>
            <a:ext cx="82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창업 배경</a:t>
            </a:r>
          </a:p>
        </p:txBody>
      </p:sp>
    </p:spTree>
    <p:extLst>
      <p:ext uri="{BB962C8B-B14F-4D97-AF65-F5344CB8AC3E}">
        <p14:creationId xmlns:p14="http://schemas.microsoft.com/office/powerpoint/2010/main" val="2776756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2874455" y="195486"/>
            <a:ext cx="3395091" cy="648072"/>
            <a:chOff x="2627784" y="123478"/>
            <a:chExt cx="3395091" cy="648072"/>
          </a:xfrm>
        </p:grpSpPr>
        <p:sp>
          <p:nvSpPr>
            <p:cNvPr id="12" name="Rectangle 4"/>
            <p:cNvSpPr/>
            <p:nvPr/>
          </p:nvSpPr>
          <p:spPr>
            <a:xfrm>
              <a:off x="2627784" y="123478"/>
              <a:ext cx="3395091" cy="6480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7" name="Text Placeholder 1"/>
            <p:cNvSpPr txBox="1">
              <a:spLocks/>
            </p:cNvSpPr>
            <p:nvPr/>
          </p:nvSpPr>
          <p:spPr>
            <a:xfrm>
              <a:off x="3443231" y="244258"/>
              <a:ext cx="1764196" cy="406512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창업 배경</a:t>
              </a: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3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</p:txBody>
        </p:sp>
      </p:grpSp>
      <p:sp>
        <p:nvSpPr>
          <p:cNvPr id="6" name="아래쪽 화살표 5"/>
          <p:cNvSpPr/>
          <p:nvPr/>
        </p:nvSpPr>
        <p:spPr>
          <a:xfrm rot="16200000">
            <a:off x="5146961" y="2693355"/>
            <a:ext cx="537776" cy="438582"/>
          </a:xfrm>
          <a:prstGeom prst="downArrow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416" y="1131590"/>
            <a:ext cx="2687423" cy="36997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2" y="1131590"/>
            <a:ext cx="1660893" cy="36937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8" name="TextBox 17"/>
          <p:cNvSpPr txBox="1"/>
          <p:nvPr/>
        </p:nvSpPr>
        <p:spPr>
          <a:xfrm>
            <a:off x="5837053" y="1609789"/>
            <a:ext cx="2839403" cy="2605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도내 관광지 정보 상담 업무 </a:t>
            </a:r>
            <a:endParaRPr lang="en-US" altLang="ko-KR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자동화 서비스</a:t>
            </a:r>
            <a:endParaRPr lang="en-US" altLang="ko-KR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부재</a:t>
            </a:r>
            <a:endParaRPr lang="ko-KR" alt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3A6289-415E-4251-93C6-51B3ADA4EB73}"/>
              </a:ext>
            </a:extLst>
          </p:cNvPr>
          <p:cNvSpPr txBox="1"/>
          <p:nvPr/>
        </p:nvSpPr>
        <p:spPr>
          <a:xfrm>
            <a:off x="8316270" y="65038"/>
            <a:ext cx="82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창업 배경</a:t>
            </a:r>
          </a:p>
        </p:txBody>
      </p:sp>
    </p:spTree>
    <p:extLst>
      <p:ext uri="{BB962C8B-B14F-4D97-AF65-F5344CB8AC3E}">
        <p14:creationId xmlns:p14="http://schemas.microsoft.com/office/powerpoint/2010/main" val="1041279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D:\Fullppt\PNG이미지\핸드폰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819" y="1128131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07120" y="420339"/>
            <a:ext cx="4425699" cy="576064"/>
          </a:xfrm>
        </p:spPr>
        <p:txBody>
          <a:bodyPr/>
          <a:lstStyle/>
          <a:p>
            <a:pPr algn="l"/>
            <a:r>
              <a:rPr lang="ko-KR" altLang="en-US" dirty="0" err="1">
                <a:solidFill>
                  <a:srgbClr val="32AEB8"/>
                </a:solidFill>
                <a:ea typeface="에스코어 드림 7 ExtraBold" panose="020B0803030302020204" pitchFamily="34" charset="-127"/>
              </a:rPr>
              <a:t>챗봇</a:t>
            </a:r>
            <a:r>
              <a:rPr lang="en-US" altLang="ko-KR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(</a:t>
            </a:r>
            <a:r>
              <a:rPr lang="en-US" altLang="ko-KR" dirty="0" err="1">
                <a:solidFill>
                  <a:srgbClr val="32AEB8"/>
                </a:solidFill>
                <a:ea typeface="에스코어 드림 7 ExtraBold" panose="020B0803030302020204" pitchFamily="34" charset="-127"/>
              </a:rPr>
              <a:t>Chatbot</a:t>
            </a:r>
            <a:r>
              <a:rPr lang="en-US" altLang="ko-KR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)</a:t>
            </a:r>
            <a:r>
              <a:rPr lang="ko-KR" altLang="en-US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이란</a:t>
            </a:r>
            <a:r>
              <a:rPr lang="en-US" altLang="ko-KR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?</a:t>
            </a:r>
            <a:endParaRPr lang="ko-KR" altLang="en-US" dirty="0">
              <a:solidFill>
                <a:srgbClr val="32AEB8"/>
              </a:solidFill>
              <a:ea typeface="에스코어 드림 7 ExtraBold" panose="020B0803030302020204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1434" y="2262835"/>
            <a:ext cx="48526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메신저를 이용해 친구와 대화하듯 </a:t>
            </a:r>
            <a:endParaRPr lang="en-US" altLang="ko-KR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자연스럽게 질문을 입력하면</a:t>
            </a:r>
            <a:r>
              <a:rPr lang="en-US" altLang="ko-KR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</a:p>
          <a:p>
            <a:r>
              <a:rPr lang="ko-KR" altLang="en-US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인공지능 기술 기반의 </a:t>
            </a:r>
            <a:r>
              <a:rPr lang="ko-KR" altLang="en-US" dirty="0" err="1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챗봇이</a:t>
            </a:r>
            <a:r>
              <a:rPr lang="ko-KR" altLang="en-US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입력된 대화를 분석하여 마치 사람과 대화하는 것 같은 응답을 제공하는 서비스</a:t>
            </a:r>
            <a:endParaRPr lang="ko-KR" altLang="en-US" sz="12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25" name="Round Same Side Corner Rectangle 6"/>
          <p:cNvSpPr>
            <a:spLocks noChangeAspect="1"/>
          </p:cNvSpPr>
          <p:nvPr/>
        </p:nvSpPr>
        <p:spPr>
          <a:xfrm rot="18900000" flipH="1">
            <a:off x="3488086" y="4353516"/>
            <a:ext cx="85363" cy="34223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9" name="그림 개체 틀 18" descr="화면 캡처"/>
          <p:cNvPicPr>
            <a:picLocks noGrp="1" noChangeAspect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5" r="16665"/>
          <a:stretch>
            <a:fillRect/>
          </a:stretch>
        </p:blipFill>
        <p:spPr>
          <a:xfrm>
            <a:off x="7419715" y="1154997"/>
            <a:ext cx="1008062" cy="2555875"/>
          </a:xfrm>
        </p:spPr>
      </p:pic>
      <p:pic>
        <p:nvPicPr>
          <p:cNvPr id="18" name="그림 개체 틀 17" descr="화면 캡처"/>
          <p:cNvPicPr>
            <a:picLocks noGrp="1" noChangeAspect="1"/>
          </p:cNvPicPr>
          <p:nvPr>
            <p:ph type="pic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" b="478"/>
          <a:stretch>
            <a:fillRect/>
          </a:stretch>
        </p:blipFill>
        <p:spPr/>
      </p:pic>
      <p:sp>
        <p:nvSpPr>
          <p:cNvPr id="36" name="Text Placeholder 1"/>
          <p:cNvSpPr txBox="1">
            <a:spLocks/>
          </p:cNvSpPr>
          <p:nvPr/>
        </p:nvSpPr>
        <p:spPr>
          <a:xfrm>
            <a:off x="1008845" y="4268705"/>
            <a:ext cx="6597075" cy="57522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b="1" dirty="0">
                <a:solidFill>
                  <a:srgbClr val="32AEB8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인공지능 기술의 결합 결정체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462130" y="4299942"/>
            <a:ext cx="505476" cy="505476"/>
            <a:chOff x="684872" y="4258449"/>
            <a:chExt cx="505476" cy="505476"/>
          </a:xfrm>
        </p:grpSpPr>
        <p:sp>
          <p:nvSpPr>
            <p:cNvPr id="21" name="Oval 20"/>
            <p:cNvSpPr/>
            <p:nvPr/>
          </p:nvSpPr>
          <p:spPr>
            <a:xfrm flipH="1">
              <a:off x="684872" y="4258449"/>
              <a:ext cx="505476" cy="50547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37" name="Freeform 108">
              <a:extLst>
                <a:ext uri="{FF2B5EF4-FFF2-40B4-BE49-F238E27FC236}">
                  <a16:creationId xmlns:a16="http://schemas.microsoft.com/office/drawing/2014/main" id="{FA8FDE70-0B3F-41A1-AD35-5F67C9750B0D}"/>
                </a:ext>
              </a:extLst>
            </p:cNvPr>
            <p:cNvSpPr/>
            <p:nvPr/>
          </p:nvSpPr>
          <p:spPr>
            <a:xfrm>
              <a:off x="767107" y="4322781"/>
              <a:ext cx="341005" cy="376812"/>
            </a:xfrm>
            <a:custGeom>
              <a:avLst/>
              <a:gdLst/>
              <a:ahLst/>
              <a:cxnLst/>
              <a:rect l="l" t="t" r="r" b="b"/>
              <a:pathLst>
                <a:path w="341005" h="376812">
                  <a:moveTo>
                    <a:pt x="179590" y="105941"/>
                  </a:moveTo>
                  <a:cubicBezTo>
                    <a:pt x="189466" y="103284"/>
                    <a:pt x="200229" y="106383"/>
                    <a:pt x="207502" y="113978"/>
                  </a:cubicBezTo>
                  <a:lnTo>
                    <a:pt x="205155" y="116193"/>
                  </a:lnTo>
                  <a:cubicBezTo>
                    <a:pt x="198727" y="109493"/>
                    <a:pt x="189244" y="106732"/>
                    <a:pt x="180543" y="109027"/>
                  </a:cubicBezTo>
                  <a:cubicBezTo>
                    <a:pt x="171284" y="111470"/>
                    <a:pt x="164597" y="119184"/>
                    <a:pt x="163491" y="128699"/>
                  </a:cubicBezTo>
                  <a:lnTo>
                    <a:pt x="160301" y="128192"/>
                  </a:lnTo>
                  <a:cubicBezTo>
                    <a:pt x="160626" y="125509"/>
                    <a:pt x="161343" y="122953"/>
                    <a:pt x="162397" y="120583"/>
                  </a:cubicBezTo>
                  <a:cubicBezTo>
                    <a:pt x="163188" y="118806"/>
                    <a:pt x="164168" y="117134"/>
                    <a:pt x="165317" y="115593"/>
                  </a:cubicBezTo>
                  <a:close/>
                  <a:moveTo>
                    <a:pt x="184774" y="76800"/>
                  </a:moveTo>
                  <a:cubicBezTo>
                    <a:pt x="189722" y="75892"/>
                    <a:pt x="194950" y="76276"/>
                    <a:pt x="199898" y="78055"/>
                  </a:cubicBezTo>
                  <a:lnTo>
                    <a:pt x="198784" y="81085"/>
                  </a:lnTo>
                  <a:cubicBezTo>
                    <a:pt x="190044" y="77951"/>
                    <a:pt x="180324" y="79705"/>
                    <a:pt x="173557" y="85636"/>
                  </a:cubicBezTo>
                  <a:cubicBezTo>
                    <a:pt x="166357" y="91948"/>
                    <a:pt x="163808" y="101834"/>
                    <a:pt x="167057" y="110845"/>
                  </a:cubicBezTo>
                  <a:lnTo>
                    <a:pt x="163976" y="111813"/>
                  </a:lnTo>
                  <a:cubicBezTo>
                    <a:pt x="161264" y="104174"/>
                    <a:pt x="162206" y="95982"/>
                    <a:pt x="166259" y="89343"/>
                  </a:cubicBezTo>
                  <a:lnTo>
                    <a:pt x="171329" y="83298"/>
                  </a:lnTo>
                  <a:cubicBezTo>
                    <a:pt x="175158" y="79908"/>
                    <a:pt x="179826" y="77708"/>
                    <a:pt x="184774" y="76800"/>
                  </a:cubicBezTo>
                  <a:close/>
                  <a:moveTo>
                    <a:pt x="179076" y="24908"/>
                  </a:moveTo>
                  <a:cubicBezTo>
                    <a:pt x="173882" y="25821"/>
                    <a:pt x="169065" y="28595"/>
                    <a:pt x="165693" y="33023"/>
                  </a:cubicBezTo>
                  <a:lnTo>
                    <a:pt x="165081" y="32645"/>
                  </a:lnTo>
                  <a:lnTo>
                    <a:pt x="164343" y="33841"/>
                  </a:lnTo>
                  <a:lnTo>
                    <a:pt x="159156" y="28989"/>
                  </a:lnTo>
                  <a:cubicBezTo>
                    <a:pt x="147650" y="21890"/>
                    <a:pt x="132568" y="25462"/>
                    <a:pt x="125468" y="36968"/>
                  </a:cubicBezTo>
                  <a:cubicBezTo>
                    <a:pt x="125028" y="37682"/>
                    <a:pt x="124628" y="38410"/>
                    <a:pt x="124607" y="39302"/>
                  </a:cubicBezTo>
                  <a:cubicBezTo>
                    <a:pt x="121192" y="53871"/>
                    <a:pt x="126621" y="67918"/>
                    <a:pt x="137512" y="72288"/>
                  </a:cubicBezTo>
                  <a:lnTo>
                    <a:pt x="136408" y="75373"/>
                  </a:lnTo>
                  <a:cubicBezTo>
                    <a:pt x="125065" y="70889"/>
                    <a:pt x="118824" y="57470"/>
                    <a:pt x="120792" y="42874"/>
                  </a:cubicBezTo>
                  <a:cubicBezTo>
                    <a:pt x="110219" y="38045"/>
                    <a:pt x="97555" y="41998"/>
                    <a:pt x="91229" y="52250"/>
                  </a:cubicBezTo>
                  <a:cubicBezTo>
                    <a:pt x="86215" y="60377"/>
                    <a:pt x="87164" y="68019"/>
                    <a:pt x="90995" y="75559"/>
                  </a:cubicBezTo>
                  <a:cubicBezTo>
                    <a:pt x="88405" y="77546"/>
                    <a:pt x="86197" y="80074"/>
                    <a:pt x="84391" y="83001"/>
                  </a:cubicBezTo>
                  <a:cubicBezTo>
                    <a:pt x="75261" y="97799"/>
                    <a:pt x="79855" y="117197"/>
                    <a:pt x="94653" y="126328"/>
                  </a:cubicBezTo>
                  <a:cubicBezTo>
                    <a:pt x="99603" y="129383"/>
                    <a:pt x="105068" y="130901"/>
                    <a:pt x="110449" y="130283"/>
                  </a:cubicBezTo>
                  <a:cubicBezTo>
                    <a:pt x="111461" y="121556"/>
                    <a:pt x="114239" y="112980"/>
                    <a:pt x="118788" y="105103"/>
                  </a:cubicBezTo>
                  <a:lnTo>
                    <a:pt x="122060" y="106993"/>
                  </a:lnTo>
                  <a:cubicBezTo>
                    <a:pt x="117549" y="114804"/>
                    <a:pt x="114885" y="123345"/>
                    <a:pt x="114602" y="132066"/>
                  </a:cubicBezTo>
                  <a:cubicBezTo>
                    <a:pt x="118189" y="142541"/>
                    <a:pt x="127538" y="149533"/>
                    <a:pt x="138054" y="150704"/>
                  </a:cubicBezTo>
                  <a:lnTo>
                    <a:pt x="138622" y="157584"/>
                  </a:lnTo>
                  <a:cubicBezTo>
                    <a:pt x="141809" y="168599"/>
                    <a:pt x="152592" y="175355"/>
                    <a:pt x="163536" y="173320"/>
                  </a:cubicBezTo>
                  <a:lnTo>
                    <a:pt x="163736" y="174011"/>
                  </a:lnTo>
                  <a:lnTo>
                    <a:pt x="165086" y="173621"/>
                  </a:lnTo>
                  <a:lnTo>
                    <a:pt x="165671" y="180699"/>
                  </a:lnTo>
                  <a:cubicBezTo>
                    <a:pt x="169429" y="193686"/>
                    <a:pt x="183003" y="201168"/>
                    <a:pt x="195990" y="197411"/>
                  </a:cubicBezTo>
                  <a:cubicBezTo>
                    <a:pt x="196796" y="197178"/>
                    <a:pt x="197581" y="196907"/>
                    <a:pt x="198196" y="196260"/>
                  </a:cubicBezTo>
                  <a:cubicBezTo>
                    <a:pt x="209934" y="188156"/>
                    <a:pt x="215400" y="175007"/>
                    <a:pt x="211155" y="164763"/>
                  </a:cubicBezTo>
                  <a:cubicBezTo>
                    <a:pt x="205121" y="170199"/>
                    <a:pt x="196738" y="172687"/>
                    <a:pt x="188343" y="171472"/>
                  </a:cubicBezTo>
                  <a:lnTo>
                    <a:pt x="188829" y="168281"/>
                  </a:lnTo>
                  <a:cubicBezTo>
                    <a:pt x="198020" y="169602"/>
                    <a:pt x="207192" y="165939"/>
                    <a:pt x="212635" y="158774"/>
                  </a:cubicBezTo>
                  <a:cubicBezTo>
                    <a:pt x="218427" y="151149"/>
                    <a:pt x="218946" y="140953"/>
                    <a:pt x="213960" y="132774"/>
                  </a:cubicBezTo>
                  <a:lnTo>
                    <a:pt x="216785" y="131210"/>
                  </a:lnTo>
                  <a:cubicBezTo>
                    <a:pt x="222366" y="140465"/>
                    <a:pt x="221779" y="151983"/>
                    <a:pt x="215286" y="160619"/>
                  </a:cubicBezTo>
                  <a:lnTo>
                    <a:pt x="213805" y="162105"/>
                  </a:lnTo>
                  <a:cubicBezTo>
                    <a:pt x="218946" y="172938"/>
                    <a:pt x="214526" y="186813"/>
                    <a:pt x="203421" y="196175"/>
                  </a:cubicBezTo>
                  <a:cubicBezTo>
                    <a:pt x="208012" y="206854"/>
                    <a:pt x="220050" y="212429"/>
                    <a:pt x="231622" y="209082"/>
                  </a:cubicBezTo>
                  <a:cubicBezTo>
                    <a:pt x="239377" y="206838"/>
                    <a:pt x="243741" y="201989"/>
                    <a:pt x="246092" y="195539"/>
                  </a:cubicBezTo>
                  <a:cubicBezTo>
                    <a:pt x="255042" y="199507"/>
                    <a:pt x="265290" y="198199"/>
                    <a:pt x="272958" y="192601"/>
                  </a:cubicBezTo>
                  <a:lnTo>
                    <a:pt x="276795" y="193971"/>
                  </a:lnTo>
                  <a:cubicBezTo>
                    <a:pt x="289009" y="194016"/>
                    <a:pt x="298363" y="193248"/>
                    <a:pt x="304258" y="183694"/>
                  </a:cubicBezTo>
                  <a:cubicBezTo>
                    <a:pt x="309343" y="175453"/>
                    <a:pt x="308953" y="165378"/>
                    <a:pt x="303795" y="157923"/>
                  </a:cubicBezTo>
                  <a:cubicBezTo>
                    <a:pt x="298315" y="164420"/>
                    <a:pt x="291041" y="168177"/>
                    <a:pt x="283702" y="168174"/>
                  </a:cubicBezTo>
                  <a:lnTo>
                    <a:pt x="283555" y="164527"/>
                  </a:lnTo>
                  <a:cubicBezTo>
                    <a:pt x="293404" y="164978"/>
                    <a:pt x="303289" y="157339"/>
                    <a:pt x="308110" y="145450"/>
                  </a:cubicBezTo>
                  <a:cubicBezTo>
                    <a:pt x="311022" y="136198"/>
                    <a:pt x="308752" y="126109"/>
                    <a:pt x="302169" y="119023"/>
                  </a:cubicBezTo>
                  <a:cubicBezTo>
                    <a:pt x="296249" y="127191"/>
                    <a:pt x="286098" y="131525"/>
                    <a:pt x="275782" y="130309"/>
                  </a:cubicBezTo>
                  <a:lnTo>
                    <a:pt x="276183" y="127106"/>
                  </a:lnTo>
                  <a:cubicBezTo>
                    <a:pt x="285405" y="128184"/>
                    <a:pt x="294478" y="124281"/>
                    <a:pt x="299730" y="116974"/>
                  </a:cubicBezTo>
                  <a:lnTo>
                    <a:pt x="300207" y="116045"/>
                  </a:lnTo>
                  <a:cubicBezTo>
                    <a:pt x="300079" y="107222"/>
                    <a:pt x="295342" y="98867"/>
                    <a:pt x="287259" y="93880"/>
                  </a:cubicBezTo>
                  <a:cubicBezTo>
                    <a:pt x="284295" y="92051"/>
                    <a:pt x="281129" y="90828"/>
                    <a:pt x="277855" y="90561"/>
                  </a:cubicBezTo>
                  <a:cubicBezTo>
                    <a:pt x="271916" y="104194"/>
                    <a:pt x="259881" y="112708"/>
                    <a:pt x="248172" y="111695"/>
                  </a:cubicBezTo>
                  <a:cubicBezTo>
                    <a:pt x="248002" y="114741"/>
                    <a:pt x="246936" y="117719"/>
                    <a:pt x="245089" y="120348"/>
                  </a:cubicBezTo>
                  <a:cubicBezTo>
                    <a:pt x="241307" y="125729"/>
                    <a:pt x="234825" y="128827"/>
                    <a:pt x="228007" y="128511"/>
                  </a:cubicBezTo>
                  <a:lnTo>
                    <a:pt x="228158" y="125380"/>
                  </a:lnTo>
                  <a:cubicBezTo>
                    <a:pt x="233848" y="125642"/>
                    <a:pt x="239262" y="123097"/>
                    <a:pt x="242439" y="118667"/>
                  </a:cubicBezTo>
                  <a:cubicBezTo>
                    <a:pt x="244071" y="116391"/>
                    <a:pt x="244987" y="113796"/>
                    <a:pt x="245116" y="111152"/>
                  </a:cubicBezTo>
                  <a:lnTo>
                    <a:pt x="243716" y="110904"/>
                  </a:lnTo>
                  <a:lnTo>
                    <a:pt x="244539" y="108155"/>
                  </a:lnTo>
                  <a:cubicBezTo>
                    <a:pt x="244792" y="106166"/>
                    <a:pt x="244131" y="104285"/>
                    <a:pt x="243078" y="102544"/>
                  </a:cubicBezTo>
                  <a:cubicBezTo>
                    <a:pt x="240257" y="97875"/>
                    <a:pt x="235048" y="94922"/>
                    <a:pt x="229344" y="94755"/>
                  </a:cubicBezTo>
                  <a:lnTo>
                    <a:pt x="229436" y="91621"/>
                  </a:lnTo>
                  <a:cubicBezTo>
                    <a:pt x="236268" y="91821"/>
                    <a:pt x="242499" y="95409"/>
                    <a:pt x="245850" y="101072"/>
                  </a:cubicBezTo>
                  <a:cubicBezTo>
                    <a:pt x="247129" y="103235"/>
                    <a:pt x="247915" y="105575"/>
                    <a:pt x="248037" y="107973"/>
                  </a:cubicBezTo>
                  <a:cubicBezTo>
                    <a:pt x="258268" y="109553"/>
                    <a:pt x="268981" y="102051"/>
                    <a:pt x="274232" y="89778"/>
                  </a:cubicBezTo>
                  <a:cubicBezTo>
                    <a:pt x="278708" y="77339"/>
                    <a:pt x="274020" y="63056"/>
                    <a:pt x="262316" y="55834"/>
                  </a:cubicBezTo>
                  <a:cubicBezTo>
                    <a:pt x="257734" y="53007"/>
                    <a:pt x="252666" y="51626"/>
                    <a:pt x="247691" y="52231"/>
                  </a:cubicBezTo>
                  <a:cubicBezTo>
                    <a:pt x="248705" y="60913"/>
                    <a:pt x="245967" y="69020"/>
                    <a:pt x="239739" y="74185"/>
                  </a:cubicBezTo>
                  <a:lnTo>
                    <a:pt x="237649" y="71664"/>
                  </a:lnTo>
                  <a:cubicBezTo>
                    <a:pt x="244579" y="65918"/>
                    <a:pt x="246481" y="55888"/>
                    <a:pt x="243151" y="45920"/>
                  </a:cubicBezTo>
                  <a:cubicBezTo>
                    <a:pt x="241194" y="40124"/>
                    <a:pt x="237183" y="35004"/>
                    <a:pt x="231542" y="31523"/>
                  </a:cubicBezTo>
                  <a:cubicBezTo>
                    <a:pt x="221392" y="25261"/>
                    <a:pt x="208864" y="26095"/>
                    <a:pt x="199763" y="32668"/>
                  </a:cubicBezTo>
                  <a:lnTo>
                    <a:pt x="194721" y="27952"/>
                  </a:lnTo>
                  <a:cubicBezTo>
                    <a:pt x="189842" y="24941"/>
                    <a:pt x="184271" y="23995"/>
                    <a:pt x="179076" y="24908"/>
                  </a:cubicBezTo>
                  <a:close/>
                  <a:moveTo>
                    <a:pt x="190632" y="62"/>
                  </a:moveTo>
                  <a:cubicBezTo>
                    <a:pt x="300121" y="2329"/>
                    <a:pt x="391248" y="125645"/>
                    <a:pt x="309641" y="225160"/>
                  </a:cubicBezTo>
                  <a:cubicBezTo>
                    <a:pt x="282892" y="251229"/>
                    <a:pt x="279266" y="288859"/>
                    <a:pt x="302841" y="374772"/>
                  </a:cubicBezTo>
                  <a:lnTo>
                    <a:pt x="121266" y="376812"/>
                  </a:lnTo>
                  <a:lnTo>
                    <a:pt x="109025" y="322355"/>
                  </a:lnTo>
                  <a:cubicBezTo>
                    <a:pt x="76580" y="333165"/>
                    <a:pt x="40716" y="329924"/>
                    <a:pt x="28778" y="318327"/>
                  </a:cubicBezTo>
                  <a:cubicBezTo>
                    <a:pt x="22923" y="311868"/>
                    <a:pt x="25422" y="291738"/>
                    <a:pt x="32859" y="276164"/>
                  </a:cubicBezTo>
                  <a:cubicBezTo>
                    <a:pt x="35235" y="270344"/>
                    <a:pt x="23179" y="268321"/>
                    <a:pt x="20618" y="259843"/>
                  </a:cubicBezTo>
                  <a:cubicBezTo>
                    <a:pt x="19440" y="251965"/>
                    <a:pt x="27377" y="251682"/>
                    <a:pt x="30757" y="247602"/>
                  </a:cubicBezTo>
                  <a:lnTo>
                    <a:pt x="18516" y="238938"/>
                  </a:lnTo>
                  <a:cubicBezTo>
                    <a:pt x="12669" y="232923"/>
                    <a:pt x="25811" y="221592"/>
                    <a:pt x="29458" y="212919"/>
                  </a:cubicBezTo>
                  <a:cubicBezTo>
                    <a:pt x="16679" y="208924"/>
                    <a:pt x="7006" y="203466"/>
                    <a:pt x="307" y="196983"/>
                  </a:cubicBezTo>
                  <a:cubicBezTo>
                    <a:pt x="-2572" y="186228"/>
                    <a:pt x="15339" y="171234"/>
                    <a:pt x="31089" y="151672"/>
                  </a:cubicBezTo>
                  <a:cubicBezTo>
                    <a:pt x="47602" y="132201"/>
                    <a:pt x="33821" y="117353"/>
                    <a:pt x="46470" y="75544"/>
                  </a:cubicBezTo>
                  <a:cubicBezTo>
                    <a:pt x="66559" y="23813"/>
                    <a:pt x="114124" y="-1423"/>
                    <a:pt x="190632" y="6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챗봇이란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?</a:t>
            </a:r>
            <a:endParaRPr lang="ko-KR" altLang="en-US" sz="8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4364" y="1187652"/>
            <a:ext cx="4594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= </a:t>
            </a:r>
            <a:r>
              <a:rPr lang="ko-KR" altLang="en-US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대화</a:t>
            </a:r>
            <a:r>
              <a:rPr lang="en-US" altLang="ko-KR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(Chatter)</a:t>
            </a:r>
            <a:r>
              <a:rPr lang="ko-KR" altLang="en-US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</a:t>
            </a:r>
            <a:r>
              <a:rPr lang="en-US" altLang="ko-KR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+</a:t>
            </a:r>
            <a:r>
              <a:rPr lang="ko-KR" altLang="en-US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 로봇</a:t>
            </a:r>
            <a:r>
              <a:rPr lang="en-US" altLang="ko-KR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(Robot)</a:t>
            </a:r>
            <a:endParaRPr lang="ko-KR" altLang="en-US" sz="2400" dirty="0">
              <a:solidFill>
                <a:srgbClr val="F2A40D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8266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"/>
          <p:cNvSpPr txBox="1">
            <a:spLocks/>
          </p:cNvSpPr>
          <p:nvPr/>
        </p:nvSpPr>
        <p:spPr>
          <a:xfrm>
            <a:off x="256124" y="1797664"/>
            <a:ext cx="2155636" cy="154817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자연어 이해</a:t>
            </a:r>
            <a:endParaRPr lang="en-US" altLang="ko-KR" sz="2400" b="1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(</a:t>
            </a:r>
            <a:r>
              <a:rPr lang="en-US" altLang="ko-KR" sz="2000" b="1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N</a:t>
            </a: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atural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 </a:t>
            </a:r>
            <a:r>
              <a:rPr lang="en-US" altLang="ko-KR" sz="2000" b="1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L</a:t>
            </a: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anguage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 </a:t>
            </a:r>
            <a:r>
              <a:rPr lang="en-US" altLang="ko-KR" sz="2000" b="1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U</a:t>
            </a: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nderstanding)</a:t>
            </a:r>
            <a:endParaRPr lang="ko-KR" altLang="en-US" sz="2000" b="1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</p:txBody>
      </p:sp>
      <p:sp>
        <p:nvSpPr>
          <p:cNvPr id="2" name="AutoShape 2" descr="https://s3-us-west-2.amazonaws.com/secure.notion-static.com/0d3b2962-a3d8-4d93-bcc3-ddf322844b5b/Untitled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 err="1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챗봇이란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?</a:t>
            </a:r>
            <a:endParaRPr lang="ko-KR" altLang="en-US" sz="800" dirty="0">
              <a:solidFill>
                <a:srgbClr val="32AEB8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212412" y="1652398"/>
            <a:ext cx="2466584" cy="1819452"/>
            <a:chOff x="3487220" y="1652398"/>
            <a:chExt cx="2664352" cy="1819452"/>
          </a:xfrm>
        </p:grpSpPr>
        <p:sp>
          <p:nvSpPr>
            <p:cNvPr id="9" name="Text Placeholder 1"/>
            <p:cNvSpPr txBox="1">
              <a:spLocks/>
            </p:cNvSpPr>
            <p:nvPr/>
          </p:nvSpPr>
          <p:spPr>
            <a:xfrm>
              <a:off x="3563888" y="1652398"/>
              <a:ext cx="2587684" cy="78181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 err="1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인텐트</a:t>
              </a: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(Intent)</a:t>
              </a:r>
            </a:p>
            <a:p>
              <a:pPr marL="0" indent="0"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  <a:r>
                <a:rPr lang="ko-KR" altLang="en-US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사용자의 </a:t>
              </a:r>
              <a:r>
                <a:rPr lang="ko-KR" altLang="en-US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목적</a:t>
              </a:r>
              <a:r>
                <a:rPr lang="en-US" altLang="ko-KR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(</a:t>
              </a:r>
              <a:r>
                <a:rPr lang="ko-KR" altLang="en-US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의도</a:t>
              </a:r>
              <a:r>
                <a:rPr lang="en-US" altLang="ko-KR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)</a:t>
              </a: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  <a:p>
              <a:pPr marL="0" indent="0">
                <a:buNone/>
              </a:pPr>
              <a:endParaRPr lang="en-US" altLang="ko-KR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11" name="Text Placeholder 1"/>
            <p:cNvSpPr txBox="1">
              <a:spLocks/>
            </p:cNvSpPr>
            <p:nvPr/>
          </p:nvSpPr>
          <p:spPr>
            <a:xfrm>
              <a:off x="3563888" y="2690037"/>
              <a:ext cx="2587684" cy="78181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 err="1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엔티티</a:t>
              </a: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(Entity)</a:t>
              </a:r>
            </a:p>
            <a:p>
              <a:pPr marL="0" indent="0"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  <a:r>
                <a:rPr lang="ko-KR" altLang="en-US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문장 내 </a:t>
              </a:r>
              <a:r>
                <a:rPr lang="ko-KR" altLang="en-US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핵심 키워드</a:t>
              </a: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  <a:p>
              <a:pPr marL="0" indent="0">
                <a:buNone/>
              </a:pPr>
              <a:endParaRPr lang="en-US" altLang="ko-KR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  <a:p>
              <a:pPr marL="0" indent="0">
                <a:buNone/>
              </a:pPr>
              <a:endParaRPr lang="en-US" altLang="ko-KR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3" name="왼쪽 대괄호 2"/>
            <p:cNvSpPr/>
            <p:nvPr/>
          </p:nvSpPr>
          <p:spPr>
            <a:xfrm>
              <a:off x="3487220" y="1671025"/>
              <a:ext cx="153335" cy="1782198"/>
            </a:xfrm>
            <a:prstGeom prst="leftBracket">
              <a:avLst/>
            </a:prstGeom>
            <a:ln w="12700">
              <a:solidFill>
                <a:srgbClr val="FFFFFF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6479648" y="1652398"/>
            <a:ext cx="2412832" cy="1819452"/>
            <a:chOff x="3487220" y="1652398"/>
            <a:chExt cx="2664352" cy="1819452"/>
          </a:xfrm>
        </p:grpSpPr>
        <p:sp>
          <p:nvSpPr>
            <p:cNvPr id="15" name="Text Placeholder 1"/>
            <p:cNvSpPr txBox="1">
              <a:spLocks/>
            </p:cNvSpPr>
            <p:nvPr/>
          </p:nvSpPr>
          <p:spPr>
            <a:xfrm>
              <a:off x="3563888" y="1652398"/>
              <a:ext cx="2587684" cy="78181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Slot Filling</a:t>
              </a:r>
            </a:p>
            <a:p>
              <a:pPr marL="0" indent="0"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‘</a:t>
              </a:r>
              <a:r>
                <a:rPr lang="ko-KR" altLang="en-US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요구 처리를 위한 </a:t>
              </a:r>
              <a:r>
                <a:rPr lang="ko-KR" altLang="en-US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추가 질의</a:t>
              </a: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  <a:p>
              <a:pPr marL="0" indent="0">
                <a:buNone/>
              </a:pPr>
              <a:endParaRPr lang="en-US" altLang="ko-KR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16" name="Text Placeholder 1"/>
            <p:cNvSpPr txBox="1">
              <a:spLocks/>
            </p:cNvSpPr>
            <p:nvPr/>
          </p:nvSpPr>
          <p:spPr>
            <a:xfrm>
              <a:off x="3563888" y="2690037"/>
              <a:ext cx="2587684" cy="78181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대화 모델</a:t>
              </a:r>
              <a:endParaRPr lang="en-US" altLang="ko-KR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  <a:p>
              <a:pPr marL="0" indent="0"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  <a:r>
                <a:rPr lang="ko-KR" altLang="en-US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필요 분야 </a:t>
              </a:r>
              <a:r>
                <a:rPr lang="ko-KR" altLang="en-US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질문</a:t>
              </a: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-</a:t>
              </a:r>
              <a:r>
                <a:rPr lang="ko-KR" altLang="en-US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답변 세트</a:t>
              </a: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</p:txBody>
        </p:sp>
        <p:sp>
          <p:nvSpPr>
            <p:cNvPr id="17" name="왼쪽 대괄호 16"/>
            <p:cNvSpPr/>
            <p:nvPr/>
          </p:nvSpPr>
          <p:spPr>
            <a:xfrm>
              <a:off x="3487220" y="1671025"/>
              <a:ext cx="153335" cy="1782198"/>
            </a:xfrm>
            <a:prstGeom prst="leftBracket">
              <a:avLst/>
            </a:prstGeom>
            <a:ln w="1270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6304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"/>
          <p:cNvSpPr txBox="1">
            <a:spLocks/>
          </p:cNvSpPr>
          <p:nvPr/>
        </p:nvSpPr>
        <p:spPr>
          <a:xfrm>
            <a:off x="368300" y="1059582"/>
            <a:ext cx="2808312" cy="108012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8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검색 모델과</a:t>
            </a:r>
            <a:endParaRPr lang="en-US" altLang="ko-KR" sz="2800" b="1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  <a:p>
            <a:pPr marL="0" indent="0">
              <a:buNone/>
            </a:pPr>
            <a:r>
              <a:rPr lang="ko-KR" altLang="en-US" sz="28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생성 모델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5900" y="2715766"/>
            <a:ext cx="24118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현재 인공지능 기술은 생성 모델로 진행 중</a:t>
            </a:r>
            <a:endParaRPr lang="en-US" altLang="ko-KR" sz="16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생성 모델은 이상적이지만 성능이 기대에 미치지 못하며 실용화 시점이 묘연</a:t>
            </a:r>
            <a:endParaRPr lang="en-US" altLang="ko-KR" sz="16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2" name="AutoShape 2" descr="https://s3-us-west-2.amazonaws.com/secure.notion-static.com/0d3b2962-a3d8-4d93-bcc3-ddf322844b5b/Untitled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62"/>
          <a:stretch/>
        </p:blipFill>
        <p:spPr>
          <a:xfrm>
            <a:off x="2987824" y="735546"/>
            <a:ext cx="5816575" cy="3672408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6228184" y="2931790"/>
            <a:ext cx="288032" cy="288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 err="1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챗봇이란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?</a:t>
            </a:r>
            <a:endParaRPr lang="ko-KR" altLang="en-US" sz="800" dirty="0">
              <a:solidFill>
                <a:srgbClr val="32AEB8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7393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Cover and End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바탕"/>
        <a:cs typeface=""/>
      </a:majorFont>
      <a:minorFont>
        <a:latin typeface="Arial"/>
        <a:ea typeface="바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바탕"/>
        <a:cs typeface=""/>
      </a:majorFont>
      <a:minorFont>
        <a:latin typeface="Arial"/>
        <a:ea typeface="바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AE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바탕"/>
        <a:cs typeface=""/>
      </a:majorFont>
      <a:minorFont>
        <a:latin typeface="Arial"/>
        <a:ea typeface="바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4863</TotalTime>
  <Words>2836</Words>
  <Application>Microsoft Office PowerPoint</Application>
  <PresentationFormat>화면 슬라이드 쇼(16:9)</PresentationFormat>
  <Paragraphs>419</Paragraphs>
  <Slides>33</Slides>
  <Notes>30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33</vt:i4>
      </vt:variant>
    </vt:vector>
  </HeadingPairs>
  <TitlesOfParts>
    <vt:vector size="47" baseType="lpstr">
      <vt:lpstr>에스코어 드림 4 Regular</vt:lpstr>
      <vt:lpstr>에스코어 드림 3 Light</vt:lpstr>
      <vt:lpstr>더페이스샵 잉크립퀴드체</vt:lpstr>
      <vt:lpstr>맑은 고딕</vt:lpstr>
      <vt:lpstr>에스코어 드림 5 Medium</vt:lpstr>
      <vt:lpstr>에스코어 드림 9 Black</vt:lpstr>
      <vt:lpstr>배달의민족 한나체 Air</vt:lpstr>
      <vt:lpstr>바탕</vt:lpstr>
      <vt:lpstr>Arial</vt:lpstr>
      <vt:lpstr>에스코어 드림 7 ExtraBold</vt:lpstr>
      <vt:lpstr>에스코어 드림 6 Bold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ICT03_05</cp:lastModifiedBy>
  <cp:revision>661</cp:revision>
  <dcterms:created xsi:type="dcterms:W3CDTF">2016-12-05T23:26:54Z</dcterms:created>
  <dcterms:modified xsi:type="dcterms:W3CDTF">2020-06-25T06:46:16Z</dcterms:modified>
</cp:coreProperties>
</file>

<file path=docProps/thumbnail.jpeg>
</file>